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handoutMasterIdLst>
    <p:handoutMasterId r:id="rId18"/>
  </p:handoutMasterIdLst>
  <p:sldIdLst>
    <p:sldId id="263" r:id="rId2"/>
    <p:sldId id="259" r:id="rId3"/>
    <p:sldId id="264" r:id="rId4"/>
    <p:sldId id="266" r:id="rId5"/>
    <p:sldId id="276" r:id="rId6"/>
    <p:sldId id="268" r:id="rId7"/>
    <p:sldId id="260" r:id="rId8"/>
    <p:sldId id="269" r:id="rId9"/>
    <p:sldId id="270" r:id="rId10"/>
    <p:sldId id="271" r:id="rId11"/>
    <p:sldId id="272" r:id="rId12"/>
    <p:sldId id="273" r:id="rId13"/>
    <p:sldId id="274" r:id="rId14"/>
    <p:sldId id="275"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704" autoAdjust="0"/>
  </p:normalViewPr>
  <p:slideViewPr>
    <p:cSldViewPr snapToGrid="0">
      <p:cViewPr>
        <p:scale>
          <a:sx n="100" d="100"/>
          <a:sy n="100" d="100"/>
        </p:scale>
        <p:origin x="41" y="99"/>
      </p:cViewPr>
      <p:guideLst/>
    </p:cSldViewPr>
  </p:slideViewPr>
  <p:notesTextViewPr>
    <p:cViewPr>
      <p:scale>
        <a:sx n="1" d="1"/>
        <a:sy n="1" d="1"/>
      </p:scale>
      <p:origin x="0" y="0"/>
    </p:cViewPr>
  </p:notesTextViewPr>
  <p:notesViewPr>
    <p:cSldViewPr snapToGrid="0" showGuides="1">
      <p:cViewPr varScale="1">
        <p:scale>
          <a:sx n="79" d="100"/>
          <a:sy n="79" d="100"/>
        </p:scale>
        <p:origin x="31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741D12-1BA0-4D16-B253-39E4DA7AD69F}" type="datetimeFigureOut">
              <a:rPr lang="en-US" smtClean="0"/>
              <a:t>11/15/2023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910782-FDC2-4F7C-A018-7A502E5089C7}" type="slidenum">
              <a:rPr lang="en-US" smtClean="0"/>
              <a:t>‹#›</a:t>
            </a:fld>
            <a:endParaRPr lang="en-US"/>
          </a:p>
        </p:txBody>
      </p:sp>
    </p:spTree>
    <p:extLst>
      <p:ext uri="{BB962C8B-B14F-4D97-AF65-F5344CB8AC3E}">
        <p14:creationId xmlns:p14="http://schemas.microsoft.com/office/powerpoint/2010/main" val="1944837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0E036-A0EF-40EA-AC2B-818A5F8CFC1C}" type="datetimeFigureOut">
              <a:rPr lang="en-US" smtClean="0"/>
              <a:t>11/15/2023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36D52-512B-47DE-BC94-6C88A56CE986}" type="slidenum">
              <a:rPr lang="en-US" smtClean="0"/>
              <a:t>‹#›</a:t>
            </a:fld>
            <a:endParaRPr lang="en-US"/>
          </a:p>
        </p:txBody>
      </p:sp>
    </p:spTree>
    <p:extLst>
      <p:ext uri="{BB962C8B-B14F-4D97-AF65-F5344CB8AC3E}">
        <p14:creationId xmlns:p14="http://schemas.microsoft.com/office/powerpoint/2010/main" val="134099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936D52-512B-47DE-BC94-6C88A56CE986}" type="slidenum">
              <a:rPr lang="en-US" smtClean="0"/>
              <a:t>1</a:t>
            </a:fld>
            <a:endParaRPr lang="en-US"/>
          </a:p>
        </p:txBody>
      </p:sp>
    </p:spTree>
    <p:extLst>
      <p:ext uri="{BB962C8B-B14F-4D97-AF65-F5344CB8AC3E}">
        <p14:creationId xmlns:p14="http://schemas.microsoft.com/office/powerpoint/2010/main" val="423392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Group 15"/>
          <p:cNvGrpSpPr/>
          <p:nvPr userDrawn="1"/>
        </p:nvGrpSpPr>
        <p:grpSpPr bwMode="ltGray">
          <a:xfrm>
            <a:off x="0" y="0"/>
            <a:ext cx="12192000" cy="6858000"/>
            <a:chOff x="0" y="0"/>
            <a:chExt cx="12192000" cy="6858000"/>
          </a:xfrm>
        </p:grpSpPr>
        <p:sp>
          <p:nvSpPr>
            <p:cNvPr id="14" name="Rectangle 13"/>
            <p:cNvSpPr/>
            <p:nvPr/>
          </p:nvSpPr>
          <p:spPr bwMode="ltGray">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2"/>
            <p:cNvSpPr>
              <a:spLocks noChangeArrowheads="1"/>
            </p:cNvSpPr>
            <p:nvPr/>
          </p:nvSpPr>
          <p:spPr bwMode="ltGray">
            <a:xfrm flipH="1">
              <a:off x="9045819" y="16002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9" name="Oval 3"/>
            <p:cNvSpPr>
              <a:spLocks noChangeArrowheads="1"/>
            </p:cNvSpPr>
            <p:nvPr/>
          </p:nvSpPr>
          <p:spPr bwMode="ltGray">
            <a:xfrm flipH="1">
              <a:off x="7255119" y="16002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10" name="Oval 4"/>
            <p:cNvSpPr>
              <a:spLocks noChangeArrowheads="1"/>
            </p:cNvSpPr>
            <p:nvPr/>
          </p:nvSpPr>
          <p:spPr bwMode="ltGray">
            <a:xfrm flipH="1">
              <a:off x="5464419" y="16002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11" name="Oval 5"/>
            <p:cNvSpPr>
              <a:spLocks noChangeArrowheads="1"/>
            </p:cNvSpPr>
            <p:nvPr/>
          </p:nvSpPr>
          <p:spPr bwMode="ltGray">
            <a:xfrm flipH="1">
              <a:off x="5464419" y="32766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12" name="Oval 6"/>
            <p:cNvSpPr>
              <a:spLocks noChangeArrowheads="1"/>
            </p:cNvSpPr>
            <p:nvPr/>
          </p:nvSpPr>
          <p:spPr bwMode="ltGray">
            <a:xfrm flipH="1">
              <a:off x="3732457" y="3276600"/>
              <a:ext cx="1524000" cy="1524000"/>
            </a:xfrm>
            <a:prstGeom prst="ellipse">
              <a:avLst/>
            </a:prstGeom>
            <a:solidFill>
              <a:schemeClr val="accent2">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13" name="Oval 7"/>
            <p:cNvSpPr>
              <a:spLocks noChangeArrowheads="1"/>
            </p:cNvSpPr>
            <p:nvPr/>
          </p:nvSpPr>
          <p:spPr bwMode="ltGray">
            <a:xfrm flipH="1">
              <a:off x="9045819" y="3276600"/>
              <a:ext cx="1524000" cy="1524000"/>
            </a:xfrm>
            <a:prstGeom prst="ellipse">
              <a:avLst/>
            </a:prstGeom>
            <a:noFill/>
            <a:ln w="28575">
              <a:solidFill>
                <a:schemeClr val="accent2">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grpSp>
      <p:sp>
        <p:nvSpPr>
          <p:cNvPr id="2" name="Title 1"/>
          <p:cNvSpPr>
            <a:spLocks noGrp="1"/>
          </p:cNvSpPr>
          <p:nvPr>
            <p:ph type="ctrTitle"/>
          </p:nvPr>
        </p:nvSpPr>
        <p:spPr>
          <a:xfrm>
            <a:off x="1524000" y="1041400"/>
            <a:ext cx="9144000" cy="2387600"/>
          </a:xfrm>
        </p:spPr>
        <p:txBody>
          <a:bodyPr anchor="b"/>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b="1" i="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DA08AD9C-B2AB-4742-B9D5-88A1B5443D17}" type="datetime1">
              <a:rPr lang="en-US" smtClean="0"/>
              <a:t>11/15/2023</a:t>
            </a:fld>
            <a:endParaRPr lang="en-US"/>
          </a:p>
        </p:txBody>
      </p:sp>
      <p:sp>
        <p:nvSpPr>
          <p:cNvPr id="29" name="Footer Placeholder 28"/>
          <p:cNvSpPr>
            <a:spLocks noGrp="1"/>
          </p:cNvSpPr>
          <p:nvPr>
            <p:ph type="ftr" sz="quarter" idx="11"/>
          </p:nvPr>
        </p:nvSpPr>
        <p:spPr/>
        <p:txBody>
          <a:bodyPr/>
          <a:lstStyle/>
          <a:p>
            <a:r>
              <a:rPr lang="en-US" dirty="0"/>
              <a:t>Add a footer</a:t>
            </a:r>
          </a:p>
        </p:txBody>
      </p:sp>
      <p:sp>
        <p:nvSpPr>
          <p:cNvPr id="30" name="Slide Number Placeholder 2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419750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BD6FAA-2408-45A7-869F-2014C214FC1D}" type="datetime1">
              <a:rPr lang="en-US" smtClean="0"/>
              <a:t>11/15/2023</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400694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0D00D2-426F-4F92-907F-34BAC1037045}" type="datetime1">
              <a:rPr lang="en-US" smtClean="0"/>
              <a:t>11/15/2023</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167602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solidFill>
              </a:defRPr>
            </a:lvl1pPr>
          </a:lstStyle>
          <a:p>
            <a:fld id="{CF0A1930-6C43-4E8F-9426-A3A84C496FC0}" type="datetime1">
              <a:rPr lang="en-US" smtClean="0"/>
              <a:t>11/15/2023</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Add a footer</a:t>
            </a:r>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solidFill>
              </a:defRPr>
            </a:lvl1pPr>
          </a:lstStyle>
          <a:p>
            <a:fld id="{C62155A9-2BEA-4E1A-A809-3AB570F0F126}" type="slidenum">
              <a:rPr lang="en-US" smtClean="0"/>
              <a:pPr/>
              <a:t>‹#›</a:t>
            </a:fld>
            <a:endParaRPr lang="en-US"/>
          </a:p>
        </p:txBody>
      </p:sp>
    </p:spTree>
    <p:extLst>
      <p:ext uri="{BB962C8B-B14F-4D97-AF65-F5344CB8AC3E}">
        <p14:creationId xmlns:p14="http://schemas.microsoft.com/office/powerpoint/2010/main" val="238723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7" name="Date Placeholder 6"/>
          <p:cNvSpPr>
            <a:spLocks noGrp="1"/>
          </p:cNvSpPr>
          <p:nvPr>
            <p:ph type="dt" sz="half" idx="10"/>
          </p:nvPr>
        </p:nvSpPr>
        <p:spPr/>
        <p:txBody>
          <a:bodyPr/>
          <a:lstStyle/>
          <a:p>
            <a:fld id="{DDF117CD-D39E-4644-9F4A-FCA0A2101615}" type="datetime1">
              <a:rPr lang="en-US" smtClean="0"/>
              <a:t>11/15/2023</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1123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BA0D1651-45E6-4A2C-99B8-82F921298F2D}" type="datetime1">
              <a:rPr lang="en-US" smtClean="0"/>
              <a:t>11/15/2023</a:t>
            </a:fld>
            <a:endParaRPr lang="en-US"/>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578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t>Click to edit Master title style</a:t>
            </a:r>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fld id="{B59806B7-6F8B-402A-A5AA-EC8CCA413C89}" type="datetime1">
              <a:rPr lang="en-US" smtClean="0"/>
              <a:t>11/15/2023</a:t>
            </a:fld>
            <a:endParaRPr lang="en-US"/>
          </a:p>
        </p:txBody>
      </p:sp>
      <p:sp>
        <p:nvSpPr>
          <p:cNvPr id="11" name="Footer Placeholder 10"/>
          <p:cNvSpPr>
            <a:spLocks noGrp="1"/>
          </p:cNvSpPr>
          <p:nvPr>
            <p:ph type="ftr" sz="quarter" idx="11"/>
          </p:nvPr>
        </p:nvSpPr>
        <p:spPr/>
        <p:txBody>
          <a:bodyPr/>
          <a:lstStyle/>
          <a:p>
            <a:r>
              <a:rPr lang="en-US" dirty="0"/>
              <a:t>Add a footer</a:t>
            </a:r>
          </a:p>
        </p:txBody>
      </p:sp>
      <p:sp>
        <p:nvSpPr>
          <p:cNvPr id="12" name="Slide Number Placeholder 11"/>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94183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0"/>
          </p:nvPr>
        </p:nvSpPr>
        <p:spPr/>
        <p:txBody>
          <a:bodyPr/>
          <a:lstStyle/>
          <a:p>
            <a:fld id="{EAA48042-1CDC-4A3A-9348-8618A3117C5A}" type="datetime1">
              <a:rPr lang="en-US" smtClean="0"/>
              <a:t>11/15/2023</a:t>
            </a:fld>
            <a:endParaRPr lang="en-US"/>
          </a:p>
        </p:txBody>
      </p:sp>
      <p:sp>
        <p:nvSpPr>
          <p:cNvPr id="7" name="Footer Placeholder 6"/>
          <p:cNvSpPr>
            <a:spLocks noGrp="1"/>
          </p:cNvSpPr>
          <p:nvPr>
            <p:ph type="ftr" sz="quarter" idx="11"/>
          </p:nvPr>
        </p:nvSpPr>
        <p:spPr/>
        <p:txBody>
          <a:bodyPr/>
          <a:lstStyle/>
          <a:p>
            <a:r>
              <a:rPr lang="en-US" dirty="0"/>
              <a:t>Add a footer</a:t>
            </a:r>
          </a:p>
        </p:txBody>
      </p:sp>
      <p:sp>
        <p:nvSpPr>
          <p:cNvPr id="8" name="Slide Number Placeholder 7"/>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38254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EFA7805-3287-4562-914A-E3154CDB99E0}" type="datetime1">
              <a:rPr lang="en-US" smtClean="0"/>
              <a:t>11/15/2023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79764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marL="338138" indent="-338138">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p>
            <a:fld id="{95486D92-D8A0-4DA7-91C7-7D40AE100B92}" type="datetime1">
              <a:rPr lang="en-US" smtClean="0"/>
              <a:t>11/15/2023</a:t>
            </a:fld>
            <a:endParaRPr lang="en-US"/>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166436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p>
            <a:fld id="{A9C6CC7D-996C-4D51-8355-44BC67D378B3}" type="datetime1">
              <a:rPr lang="en-US" smtClean="0"/>
              <a:t>11/15/2023</a:t>
            </a:fld>
            <a:endParaRPr lang="en-US"/>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a:p>
        </p:txBody>
      </p:sp>
    </p:spTree>
    <p:extLst>
      <p:ext uri="{BB962C8B-B14F-4D97-AF65-F5344CB8AC3E}">
        <p14:creationId xmlns:p14="http://schemas.microsoft.com/office/powerpoint/2010/main" val="395346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grpSp>
        <p:nvGrpSpPr>
          <p:cNvPr id="21" name="Group 20"/>
          <p:cNvGrpSpPr/>
          <p:nvPr userDrawn="1"/>
        </p:nvGrpSpPr>
        <p:grpSpPr>
          <a:xfrm>
            <a:off x="1860687" y="450998"/>
            <a:ext cx="7620000" cy="1139952"/>
            <a:chOff x="1860687" y="450998"/>
            <a:chExt cx="7620000" cy="1139952"/>
          </a:xfrm>
        </p:grpSpPr>
        <p:pic>
          <p:nvPicPr>
            <p:cNvPr id="22" name="Picture 2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gray">
            <a:xfrm>
              <a:off x="1860687" y="450998"/>
              <a:ext cx="7620000" cy="1139952"/>
            </a:xfrm>
            <a:prstGeom prst="rect">
              <a:avLst/>
            </a:prstGeom>
          </p:spPr>
        </p:pic>
        <p:grpSp>
          <p:nvGrpSpPr>
            <p:cNvPr id="23" name="Group 22"/>
            <p:cNvGrpSpPr/>
            <p:nvPr userDrawn="1"/>
          </p:nvGrpSpPr>
          <p:grpSpPr>
            <a:xfrm>
              <a:off x="1860687" y="450998"/>
              <a:ext cx="7615237" cy="1106488"/>
              <a:chOff x="1891518" y="519806"/>
              <a:chExt cx="7615237" cy="1106488"/>
            </a:xfrm>
          </p:grpSpPr>
          <p:sp>
            <p:nvSpPr>
              <p:cNvPr id="24" name="Oval 6"/>
              <p:cNvSpPr>
                <a:spLocks noChangeArrowheads="1"/>
              </p:cNvSpPr>
              <p:nvPr/>
            </p:nvSpPr>
            <p:spPr bwMode="hidden">
              <a:xfrm flipH="1">
                <a:off x="5688818" y="519806"/>
                <a:ext cx="1104900" cy="1104900"/>
              </a:xfrm>
              <a:prstGeom prst="ellipse">
                <a:avLst/>
              </a:prstGeom>
              <a:solidFill>
                <a:schemeClr val="accent1">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25" name="Oval 7"/>
              <p:cNvSpPr>
                <a:spLocks noChangeArrowheads="1"/>
              </p:cNvSpPr>
              <p:nvPr/>
            </p:nvSpPr>
            <p:spPr bwMode="hidden">
              <a:xfrm flipH="1">
                <a:off x="8403443" y="519806"/>
                <a:ext cx="1103312" cy="1104900"/>
              </a:xfrm>
              <a:prstGeom prst="ellipse">
                <a:avLst/>
              </a:prstGeom>
              <a:solidFill>
                <a:schemeClr val="accent1">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26" name="Oval 8"/>
              <p:cNvSpPr>
                <a:spLocks noChangeArrowheads="1"/>
              </p:cNvSpPr>
              <p:nvPr/>
            </p:nvSpPr>
            <p:spPr bwMode="hidden">
              <a:xfrm flipH="1">
                <a:off x="1891518" y="521394"/>
                <a:ext cx="1103312" cy="1104900"/>
              </a:xfrm>
              <a:prstGeom prst="ellipse">
                <a:avLst/>
              </a:prstGeom>
              <a:solidFill>
                <a:schemeClr val="accent1">
                  <a:lumMod val="20000"/>
                  <a:lumOff val="80000"/>
                </a:schemeClr>
              </a:solidFill>
              <a:ln>
                <a:noFill/>
              </a:ln>
              <a:effectLst/>
            </p:spPr>
            <p:txBody>
              <a:bodyPr wrap="none" anchor="ctr"/>
              <a:lstStyle/>
              <a:p>
                <a:pPr algn="ctr" eaLnBrk="1" hangingPunct="1"/>
                <a:endParaRPr lang="en-US" sz="2400">
                  <a:latin typeface="Times New Roman" charset="0"/>
                </a:endParaRPr>
              </a:p>
            </p:txBody>
          </p:sp>
          <p:sp>
            <p:nvSpPr>
              <p:cNvPr id="27" name="Oval 9"/>
              <p:cNvSpPr>
                <a:spLocks noChangeArrowheads="1"/>
              </p:cNvSpPr>
              <p:nvPr/>
            </p:nvSpPr>
            <p:spPr bwMode="hidden">
              <a:xfrm flipH="1">
                <a:off x="7144555" y="519806"/>
                <a:ext cx="1103312" cy="1104900"/>
              </a:xfrm>
              <a:prstGeom prst="ellipse">
                <a:avLst/>
              </a:prstGeom>
              <a:noFill/>
              <a:ln w="28575">
                <a:solidFill>
                  <a:schemeClr val="accent1">
                    <a:lumMod val="20000"/>
                    <a:lumOff val="80000"/>
                  </a:schemeClr>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28" name="Oval 10"/>
              <p:cNvSpPr>
                <a:spLocks noChangeArrowheads="1"/>
              </p:cNvSpPr>
              <p:nvPr/>
            </p:nvSpPr>
            <p:spPr bwMode="hidden">
              <a:xfrm flipH="1">
                <a:off x="3178980" y="519806"/>
                <a:ext cx="1103312" cy="1104900"/>
              </a:xfrm>
              <a:prstGeom prst="ellipse">
                <a:avLst/>
              </a:prstGeom>
              <a:noFill/>
              <a:ln w="28575">
                <a:solidFill>
                  <a:schemeClr val="accent1">
                    <a:lumMod val="20000"/>
                    <a:lumOff val="80000"/>
                  </a:schemeClr>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grpSp>
      </p:gr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solidFill>
              </a:defRPr>
            </a:lvl1pPr>
          </a:lstStyle>
          <a:p>
            <a:fld id="{C0346F80-965E-4784-B7D3-29765BD94027}" type="datetime1">
              <a:rPr lang="en-US" smtClean="0"/>
              <a:t>11/15/2023</a:t>
            </a:fld>
            <a:endParaRPr lang="en-US"/>
          </a:p>
        </p:txBody>
      </p:sp>
      <p:sp>
        <p:nvSpPr>
          <p:cNvPr id="32"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Add a footer</a:t>
            </a:r>
          </a:p>
        </p:txBody>
      </p:sp>
      <p:sp>
        <p:nvSpPr>
          <p:cNvPr id="33"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solidFill>
              </a:defRPr>
            </a:lvl1pPr>
          </a:lstStyle>
          <a:p>
            <a:fld id="{C62155A9-2BEA-4E1A-A809-3AB570F0F126}" type="slidenum">
              <a:rPr lang="en-US" smtClean="0"/>
              <a:pPr/>
              <a:t>‹#›</a:t>
            </a:fld>
            <a:endParaRPr lang="en-US"/>
          </a:p>
        </p:txBody>
      </p:sp>
    </p:spTree>
    <p:extLst>
      <p:ext uri="{BB962C8B-B14F-4D97-AF65-F5344CB8AC3E}">
        <p14:creationId xmlns:p14="http://schemas.microsoft.com/office/powerpoint/2010/main" val="2418306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p:titleStyle>
    <p:body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sz="2800" kern="1200">
          <a:solidFill>
            <a:schemeClr val="tx1"/>
          </a:solidFill>
          <a:latin typeface="+mn-lt"/>
          <a:ea typeface="+mn-ea"/>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ws.gov/r7/nwr/Realty/data/LandMappers/Public/Help/HTML/lib/Icon-File-Geodatabase.png" TargetMode="External"/><Relationship Id="rId2" Type="http://schemas.openxmlformats.org/officeDocument/2006/relationships/hyperlink" Target="https://pngimg.com/d/hurricane_PNG8.p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normAutofit fontScale="90000"/>
          </a:bodyPr>
          <a:lstStyle/>
          <a:p>
            <a:r>
              <a:rPr lang="en-US" dirty="0">
                <a:solidFill>
                  <a:schemeClr val="accent1"/>
                </a:solidFill>
              </a:rPr>
              <a:t>Final Presentation:</a:t>
            </a:r>
            <a:br>
              <a:rPr lang="en-US" dirty="0"/>
            </a:br>
            <a:r>
              <a:rPr lang="en-US" dirty="0"/>
              <a:t>Hurricanes and Their Impact on the Gulf Coast</a:t>
            </a:r>
          </a:p>
        </p:txBody>
      </p:sp>
      <p:sp>
        <p:nvSpPr>
          <p:cNvPr id="10" name="Subtitle 9"/>
          <p:cNvSpPr>
            <a:spLocks noGrp="1"/>
          </p:cNvSpPr>
          <p:nvPr>
            <p:ph type="subTitle" idx="1"/>
          </p:nvPr>
        </p:nvSpPr>
        <p:spPr/>
        <p:txBody>
          <a:bodyPr/>
          <a:lstStyle/>
          <a:p>
            <a:r>
              <a:rPr lang="en-US" dirty="0" err="1"/>
              <a:t>Ibraheem</a:t>
            </a:r>
            <a:r>
              <a:rPr lang="en-US" dirty="0"/>
              <a:t> Qureshi</a:t>
            </a:r>
          </a:p>
        </p:txBody>
      </p:sp>
      <p:pic>
        <p:nvPicPr>
          <p:cNvPr id="2" name="Picture 1">
            <a:extLst>
              <a:ext uri="{FF2B5EF4-FFF2-40B4-BE49-F238E27FC236}">
                <a16:creationId xmlns:a16="http://schemas.microsoft.com/office/drawing/2014/main" id="{6E130766-7B1B-BB50-269D-B8D00A3E83B1}"/>
              </a:ext>
            </a:extLst>
          </p:cNvPr>
          <p:cNvPicPr>
            <a:picLocks noChangeAspect="1"/>
          </p:cNvPicPr>
          <p:nvPr/>
        </p:nvPicPr>
        <p:blipFill>
          <a:blip r:embed="rId3"/>
          <a:stretch>
            <a:fillRect/>
          </a:stretch>
        </p:blipFill>
        <p:spPr>
          <a:xfrm>
            <a:off x="10264057" y="236767"/>
            <a:ext cx="1836963" cy="1700892"/>
          </a:xfrm>
          <a:prstGeom prst="rect">
            <a:avLst/>
          </a:prstGeom>
        </p:spPr>
      </p:pic>
      <p:pic>
        <p:nvPicPr>
          <p:cNvPr id="6" name="Picture 5">
            <a:extLst>
              <a:ext uri="{FF2B5EF4-FFF2-40B4-BE49-F238E27FC236}">
                <a16:creationId xmlns:a16="http://schemas.microsoft.com/office/drawing/2014/main" id="{18C0FC2E-174D-5345-4215-7976059C498B}"/>
              </a:ext>
            </a:extLst>
          </p:cNvPr>
          <p:cNvPicPr>
            <a:picLocks noChangeAspect="1"/>
          </p:cNvPicPr>
          <p:nvPr/>
        </p:nvPicPr>
        <p:blipFill>
          <a:blip r:embed="rId4"/>
          <a:stretch>
            <a:fillRect/>
          </a:stretch>
        </p:blipFill>
        <p:spPr>
          <a:xfrm>
            <a:off x="350660" y="4949144"/>
            <a:ext cx="1514415" cy="1472292"/>
          </a:xfrm>
          <a:prstGeom prst="rect">
            <a:avLst/>
          </a:prstGeom>
        </p:spPr>
      </p:pic>
    </p:spTree>
    <p:extLst>
      <p:ext uri="{BB962C8B-B14F-4D97-AF65-F5344CB8AC3E}">
        <p14:creationId xmlns:p14="http://schemas.microsoft.com/office/powerpoint/2010/main" val="42728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2A5AFF-C57D-8200-CDE7-7395DE53BF7E}"/>
              </a:ext>
            </a:extLst>
          </p:cNvPr>
          <p:cNvSpPr txBox="1"/>
          <p:nvPr/>
        </p:nvSpPr>
        <p:spPr>
          <a:xfrm>
            <a:off x="314963" y="1966383"/>
            <a:ext cx="6324158" cy="4801314"/>
          </a:xfrm>
          <a:prstGeom prst="rect">
            <a:avLst/>
          </a:prstGeom>
          <a:noFill/>
        </p:spPr>
        <p:txBody>
          <a:bodyPr wrap="square">
            <a:spAutoFit/>
          </a:bodyPr>
          <a:lstStyle/>
          <a:p>
            <a:r>
              <a:rPr lang="en-US" dirty="0">
                <a:solidFill>
                  <a:schemeClr val="bg1"/>
                </a:solidFill>
              </a:rPr>
              <a:t>CREATE TABLE </a:t>
            </a:r>
            <a:r>
              <a:rPr lang="en-US" dirty="0" err="1">
                <a:solidFill>
                  <a:schemeClr val="bg1"/>
                </a:solidFill>
              </a:rPr>
              <a:t>impacted_areas</a:t>
            </a:r>
            <a:r>
              <a:rPr lang="en-US" dirty="0">
                <a:solidFill>
                  <a:schemeClr val="bg1"/>
                </a:solidFill>
              </a:rPr>
              <a:t> AS</a:t>
            </a:r>
          </a:p>
          <a:p>
            <a:r>
              <a:rPr lang="en-US" dirty="0">
                <a:solidFill>
                  <a:schemeClr val="bg1"/>
                </a:solidFill>
              </a:rPr>
              <a:t>WITH </a:t>
            </a:r>
            <a:r>
              <a:rPr lang="en-US" dirty="0" err="1">
                <a:solidFill>
                  <a:schemeClr val="bg1"/>
                </a:solidFill>
              </a:rPr>
              <a:t>hurricane_buffers</a:t>
            </a:r>
            <a:r>
              <a:rPr lang="en-US" dirty="0">
                <a:solidFill>
                  <a:schemeClr val="bg1"/>
                </a:solidFill>
              </a:rPr>
              <a:t> AS (</a:t>
            </a:r>
          </a:p>
          <a:p>
            <a:r>
              <a:rPr lang="en-US" dirty="0">
                <a:solidFill>
                  <a:schemeClr val="bg1"/>
                </a:solidFill>
              </a:rPr>
              <a:t>    SELECT </a:t>
            </a:r>
            <a:r>
              <a:rPr lang="en-US" dirty="0" err="1">
                <a:solidFill>
                  <a:schemeClr val="bg1"/>
                </a:solidFill>
              </a:rPr>
              <a:t>ST_Union</a:t>
            </a:r>
            <a:r>
              <a:rPr lang="en-US" dirty="0">
                <a:solidFill>
                  <a:schemeClr val="bg1"/>
                </a:solidFill>
              </a:rPr>
              <a:t>(</a:t>
            </a:r>
            <a:r>
              <a:rPr lang="en-US" dirty="0" err="1">
                <a:solidFill>
                  <a:schemeClr val="bg1"/>
                </a:solidFill>
              </a:rPr>
              <a:t>ST_Buffer</a:t>
            </a:r>
            <a:r>
              <a:rPr lang="en-US" dirty="0">
                <a:solidFill>
                  <a:schemeClr val="bg1"/>
                </a:solidFill>
              </a:rPr>
              <a:t>(</a:t>
            </a:r>
            <a:r>
              <a:rPr lang="en-US" dirty="0" err="1">
                <a:solidFill>
                  <a:schemeClr val="bg1"/>
                </a:solidFill>
              </a:rPr>
              <a:t>h.geom</a:t>
            </a:r>
            <a:r>
              <a:rPr lang="en-US" dirty="0">
                <a:solidFill>
                  <a:schemeClr val="bg1"/>
                </a:solidFill>
              </a:rPr>
              <a:t>, 0.326)) AS </a:t>
            </a:r>
            <a:r>
              <a:rPr lang="en-US" dirty="0" err="1">
                <a:solidFill>
                  <a:schemeClr val="bg1"/>
                </a:solidFill>
              </a:rPr>
              <a:t>united_buffer</a:t>
            </a:r>
            <a:endParaRPr lang="en-US" dirty="0">
              <a:solidFill>
                <a:schemeClr val="bg1"/>
              </a:solidFill>
            </a:endParaRPr>
          </a:p>
          <a:p>
            <a:r>
              <a:rPr lang="en-US" dirty="0">
                <a:solidFill>
                  <a:schemeClr val="bg1"/>
                </a:solidFill>
              </a:rPr>
              <a:t>    FROM hurmjrl020 AS h</a:t>
            </a:r>
          </a:p>
          <a:p>
            <a:r>
              <a:rPr lang="en-US" dirty="0">
                <a:solidFill>
                  <a:schemeClr val="bg1"/>
                </a:solidFill>
              </a:rPr>
              <a:t>    JOIN </a:t>
            </a:r>
            <a:r>
              <a:rPr lang="en-US" dirty="0" err="1">
                <a:solidFill>
                  <a:schemeClr val="bg1"/>
                </a:solidFill>
              </a:rPr>
              <a:t>states_shapefile</a:t>
            </a:r>
            <a:r>
              <a:rPr lang="en-US" dirty="0">
                <a:solidFill>
                  <a:schemeClr val="bg1"/>
                </a:solidFill>
              </a:rPr>
              <a:t> AS s ON </a:t>
            </a:r>
            <a:r>
              <a:rPr lang="en-US" dirty="0" err="1">
                <a:solidFill>
                  <a:schemeClr val="bg1"/>
                </a:solidFill>
              </a:rPr>
              <a:t>ST_Intersects</a:t>
            </a:r>
            <a:r>
              <a:rPr lang="en-US" dirty="0">
                <a:solidFill>
                  <a:schemeClr val="bg1"/>
                </a:solidFill>
              </a:rPr>
              <a:t>(</a:t>
            </a:r>
            <a:r>
              <a:rPr lang="en-US" dirty="0" err="1">
                <a:solidFill>
                  <a:schemeClr val="bg1"/>
                </a:solidFill>
              </a:rPr>
              <a:t>h.geom</a:t>
            </a:r>
            <a:r>
              <a:rPr lang="en-US" dirty="0">
                <a:solidFill>
                  <a:schemeClr val="bg1"/>
                </a:solidFill>
              </a:rPr>
              <a:t>, </a:t>
            </a:r>
            <a:r>
              <a:rPr lang="en-US" dirty="0" err="1">
                <a:solidFill>
                  <a:schemeClr val="bg1"/>
                </a:solidFill>
              </a:rPr>
              <a:t>s.geom</a:t>
            </a:r>
            <a:r>
              <a:rPr lang="en-US" dirty="0">
                <a:solidFill>
                  <a:schemeClr val="bg1"/>
                </a:solidFill>
              </a:rPr>
              <a:t>)</a:t>
            </a:r>
          </a:p>
          <a:p>
            <a:r>
              <a:rPr lang="en-US" dirty="0">
                <a:solidFill>
                  <a:schemeClr val="bg1"/>
                </a:solidFill>
              </a:rPr>
              <a:t>    WHERE </a:t>
            </a:r>
            <a:r>
              <a:rPr lang="en-US" dirty="0" err="1">
                <a:solidFill>
                  <a:schemeClr val="bg1"/>
                </a:solidFill>
              </a:rPr>
              <a:t>s.state_name</a:t>
            </a:r>
            <a:r>
              <a:rPr lang="en-US" dirty="0">
                <a:solidFill>
                  <a:schemeClr val="bg1"/>
                </a:solidFill>
              </a:rPr>
              <a:t> IN ('TEXAS', 'ALABAMA', 'LOUISIANA', 'MISSISSIPPI', 'FLORIDA')</a:t>
            </a:r>
          </a:p>
          <a:p>
            <a:r>
              <a:rPr lang="en-US" dirty="0">
                <a:solidFill>
                  <a:schemeClr val="bg1"/>
                </a:solidFill>
              </a:rPr>
              <a:t>    GROUP BY </a:t>
            </a:r>
            <a:r>
              <a:rPr lang="en-US" dirty="0" err="1">
                <a:solidFill>
                  <a:schemeClr val="bg1"/>
                </a:solidFill>
              </a:rPr>
              <a:t>s.state_name</a:t>
            </a:r>
            <a:r>
              <a:rPr lang="en-US" dirty="0">
                <a:solidFill>
                  <a:schemeClr val="bg1"/>
                </a:solidFill>
              </a:rPr>
              <a:t>  -- Added GROUP BY for clarity</a:t>
            </a:r>
          </a:p>
          <a:p>
            <a:r>
              <a:rPr lang="en-US" dirty="0">
                <a:solidFill>
                  <a:schemeClr val="bg1"/>
                </a:solidFill>
              </a:rPr>
              <a:t>)</a:t>
            </a:r>
          </a:p>
          <a:p>
            <a:r>
              <a:rPr lang="en-US" dirty="0">
                <a:solidFill>
                  <a:schemeClr val="bg1"/>
                </a:solidFill>
              </a:rPr>
              <a:t>SELECT </a:t>
            </a:r>
            <a:r>
              <a:rPr lang="en-US" dirty="0" err="1">
                <a:solidFill>
                  <a:schemeClr val="bg1"/>
                </a:solidFill>
              </a:rPr>
              <a:t>s.state_name</a:t>
            </a:r>
            <a:r>
              <a:rPr lang="en-US" dirty="0">
                <a:solidFill>
                  <a:schemeClr val="bg1"/>
                </a:solidFill>
              </a:rPr>
              <a:t>, </a:t>
            </a:r>
            <a:r>
              <a:rPr lang="en-US" dirty="0" err="1">
                <a:solidFill>
                  <a:schemeClr val="bg1"/>
                </a:solidFill>
              </a:rPr>
              <a:t>ST_Intersection</a:t>
            </a:r>
            <a:r>
              <a:rPr lang="en-US" dirty="0">
                <a:solidFill>
                  <a:schemeClr val="bg1"/>
                </a:solidFill>
              </a:rPr>
              <a:t>(</a:t>
            </a:r>
            <a:r>
              <a:rPr lang="en-US" dirty="0" err="1">
                <a:solidFill>
                  <a:schemeClr val="bg1"/>
                </a:solidFill>
              </a:rPr>
              <a:t>s.geom</a:t>
            </a:r>
            <a:r>
              <a:rPr lang="en-US" dirty="0">
                <a:solidFill>
                  <a:schemeClr val="bg1"/>
                </a:solidFill>
              </a:rPr>
              <a:t>, </a:t>
            </a:r>
            <a:r>
              <a:rPr lang="en-US" dirty="0" err="1">
                <a:solidFill>
                  <a:schemeClr val="bg1"/>
                </a:solidFill>
              </a:rPr>
              <a:t>hb.united_buffer</a:t>
            </a:r>
            <a:r>
              <a:rPr lang="en-US" dirty="0">
                <a:solidFill>
                  <a:schemeClr val="bg1"/>
                </a:solidFill>
              </a:rPr>
              <a:t>) AS </a:t>
            </a:r>
            <a:r>
              <a:rPr lang="en-US" dirty="0" err="1">
                <a:solidFill>
                  <a:schemeClr val="bg1"/>
                </a:solidFill>
              </a:rPr>
              <a:t>impact_zone</a:t>
            </a:r>
            <a:endParaRPr lang="en-US" dirty="0">
              <a:solidFill>
                <a:schemeClr val="bg1"/>
              </a:solidFill>
            </a:endParaRPr>
          </a:p>
          <a:p>
            <a:r>
              <a:rPr lang="en-US" dirty="0">
                <a:solidFill>
                  <a:schemeClr val="bg1"/>
                </a:solidFill>
              </a:rPr>
              <a:t>FROM </a:t>
            </a:r>
            <a:r>
              <a:rPr lang="en-US" dirty="0" err="1">
                <a:solidFill>
                  <a:schemeClr val="bg1"/>
                </a:solidFill>
              </a:rPr>
              <a:t>states_shapefile</a:t>
            </a:r>
            <a:r>
              <a:rPr lang="en-US" dirty="0">
                <a:solidFill>
                  <a:schemeClr val="bg1"/>
                </a:solidFill>
              </a:rPr>
              <a:t> AS s, </a:t>
            </a:r>
            <a:r>
              <a:rPr lang="en-US" dirty="0" err="1">
                <a:solidFill>
                  <a:schemeClr val="bg1"/>
                </a:solidFill>
              </a:rPr>
              <a:t>hurricane_buffers</a:t>
            </a:r>
            <a:r>
              <a:rPr lang="en-US" dirty="0">
                <a:solidFill>
                  <a:schemeClr val="bg1"/>
                </a:solidFill>
              </a:rPr>
              <a:t> AS </a:t>
            </a:r>
            <a:r>
              <a:rPr lang="en-US" dirty="0" err="1">
                <a:solidFill>
                  <a:schemeClr val="bg1"/>
                </a:solidFill>
              </a:rPr>
              <a:t>hb</a:t>
            </a:r>
            <a:endParaRPr lang="en-US" dirty="0">
              <a:solidFill>
                <a:schemeClr val="bg1"/>
              </a:solidFill>
            </a:endParaRPr>
          </a:p>
          <a:p>
            <a:r>
              <a:rPr lang="en-US" dirty="0">
                <a:solidFill>
                  <a:schemeClr val="bg1"/>
                </a:solidFill>
              </a:rPr>
              <a:t>WHERE </a:t>
            </a:r>
            <a:r>
              <a:rPr lang="en-US" dirty="0" err="1">
                <a:solidFill>
                  <a:schemeClr val="bg1"/>
                </a:solidFill>
              </a:rPr>
              <a:t>s.state_name</a:t>
            </a:r>
            <a:r>
              <a:rPr lang="en-US" dirty="0">
                <a:solidFill>
                  <a:schemeClr val="bg1"/>
                </a:solidFill>
              </a:rPr>
              <a:t> IN ('TEXAS', 'ALABAMA', 'LOUISIANA', 'MISSISSIPPI', 'FLORIDA');</a:t>
            </a:r>
          </a:p>
        </p:txBody>
      </p:sp>
      <p:sp>
        <p:nvSpPr>
          <p:cNvPr id="2" name="Title 1"/>
          <p:cNvSpPr>
            <a:spLocks noGrp="1"/>
          </p:cNvSpPr>
          <p:nvPr>
            <p:ph type="title"/>
          </p:nvPr>
        </p:nvSpPr>
        <p:spPr>
          <a:xfrm>
            <a:off x="-1" y="223236"/>
            <a:ext cx="12123683" cy="1325563"/>
          </a:xfrm>
        </p:spPr>
        <p:txBody>
          <a:bodyPr>
            <a:noAutofit/>
          </a:bodyPr>
          <a:lstStyle/>
          <a:p>
            <a:r>
              <a:rPr lang="en-US" sz="3600" dirty="0"/>
              <a:t>If we consider all hurricanes and their impacted areas in the region, what is the overall, combined impact area during the entire the time period?</a:t>
            </a:r>
          </a:p>
        </p:txBody>
      </p:sp>
      <p:sp>
        <p:nvSpPr>
          <p:cNvPr id="5" name="Title 1">
            <a:extLst>
              <a:ext uri="{FF2B5EF4-FFF2-40B4-BE49-F238E27FC236}">
                <a16:creationId xmlns:a16="http://schemas.microsoft.com/office/drawing/2014/main" id="{DA0575AE-8F07-06DE-1E17-A319D78EB210}"/>
              </a:ext>
            </a:extLst>
          </p:cNvPr>
          <p:cNvSpPr txBox="1">
            <a:spLocks/>
          </p:cNvSpPr>
          <p:nvPr/>
        </p:nvSpPr>
        <p:spPr>
          <a:xfrm>
            <a:off x="-2" y="2004739"/>
            <a:ext cx="12123683"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a:lstStyle>
          <a:p>
            <a:r>
              <a:rPr lang="en-US" sz="2800" dirty="0">
                <a:ln w="22225">
                  <a:solidFill>
                    <a:srgbClr val="FF0000"/>
                  </a:solidFill>
                  <a:prstDash val="solid"/>
                </a:ln>
                <a:solidFill>
                  <a:srgbClr val="FF0000"/>
                </a:solidFill>
              </a:rPr>
              <a:t>Query:</a:t>
            </a:r>
          </a:p>
        </p:txBody>
      </p:sp>
      <p:sp>
        <p:nvSpPr>
          <p:cNvPr id="6" name="Title 1">
            <a:extLst>
              <a:ext uri="{FF2B5EF4-FFF2-40B4-BE49-F238E27FC236}">
                <a16:creationId xmlns:a16="http://schemas.microsoft.com/office/drawing/2014/main" id="{B8808768-7198-A5FA-CB13-481A31809E04}"/>
              </a:ext>
            </a:extLst>
          </p:cNvPr>
          <p:cNvSpPr txBox="1">
            <a:spLocks/>
          </p:cNvSpPr>
          <p:nvPr/>
        </p:nvSpPr>
        <p:spPr>
          <a:xfrm>
            <a:off x="6354862" y="2004738"/>
            <a:ext cx="6705328"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a:lstStyle>
          <a:p>
            <a:r>
              <a:rPr lang="en-US" sz="2800" dirty="0">
                <a:ln w="22225">
                  <a:solidFill>
                    <a:srgbClr val="00B050"/>
                  </a:solidFill>
                  <a:prstDash val="solid"/>
                </a:ln>
                <a:solidFill>
                  <a:srgbClr val="92D050"/>
                </a:solidFill>
              </a:rPr>
              <a:t>Result:</a:t>
            </a:r>
            <a:endParaRPr lang="en-US" sz="2800" dirty="0">
              <a:solidFill>
                <a:srgbClr val="FF9966"/>
              </a:solidFill>
            </a:endParaRPr>
          </a:p>
        </p:txBody>
      </p:sp>
      <p:pic>
        <p:nvPicPr>
          <p:cNvPr id="3" name="Picture 2">
            <a:extLst>
              <a:ext uri="{FF2B5EF4-FFF2-40B4-BE49-F238E27FC236}">
                <a16:creationId xmlns:a16="http://schemas.microsoft.com/office/drawing/2014/main" id="{5FFD65F2-8013-5BDE-8045-AD3C52817A72}"/>
              </a:ext>
            </a:extLst>
          </p:cNvPr>
          <p:cNvPicPr>
            <a:picLocks noChangeAspect="1"/>
          </p:cNvPicPr>
          <p:nvPr/>
        </p:nvPicPr>
        <p:blipFill>
          <a:blip r:embed="rId2"/>
          <a:stretch>
            <a:fillRect/>
          </a:stretch>
        </p:blipFill>
        <p:spPr>
          <a:xfrm>
            <a:off x="102579" y="3641690"/>
            <a:ext cx="6249207" cy="1984100"/>
          </a:xfrm>
          <a:prstGeom prst="rect">
            <a:avLst/>
          </a:prstGeom>
          <a:ln>
            <a:solidFill>
              <a:schemeClr val="tx1"/>
            </a:solidFill>
          </a:ln>
        </p:spPr>
      </p:pic>
      <p:pic>
        <p:nvPicPr>
          <p:cNvPr id="4" name="Picture 3">
            <a:extLst>
              <a:ext uri="{FF2B5EF4-FFF2-40B4-BE49-F238E27FC236}">
                <a16:creationId xmlns:a16="http://schemas.microsoft.com/office/drawing/2014/main" id="{B89DCA5B-B775-EFFD-9C50-ED21C9C8806F}"/>
              </a:ext>
            </a:extLst>
          </p:cNvPr>
          <p:cNvPicPr>
            <a:picLocks noChangeAspect="1"/>
          </p:cNvPicPr>
          <p:nvPr/>
        </p:nvPicPr>
        <p:blipFill>
          <a:blip r:embed="rId3"/>
          <a:stretch>
            <a:fillRect/>
          </a:stretch>
        </p:blipFill>
        <p:spPr>
          <a:xfrm>
            <a:off x="6454366" y="3157671"/>
            <a:ext cx="5343224" cy="3521110"/>
          </a:xfrm>
          <a:prstGeom prst="rect">
            <a:avLst/>
          </a:prstGeom>
          <a:ln>
            <a:solidFill>
              <a:schemeClr val="tx1"/>
            </a:solidFill>
          </a:ln>
        </p:spPr>
      </p:pic>
    </p:spTree>
    <p:extLst>
      <p:ext uri="{BB962C8B-B14F-4D97-AF65-F5344CB8AC3E}">
        <p14:creationId xmlns:p14="http://schemas.microsoft.com/office/powerpoint/2010/main" val="1657469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3236"/>
            <a:ext cx="12123683" cy="1325563"/>
          </a:xfrm>
        </p:spPr>
        <p:txBody>
          <a:bodyPr>
            <a:noAutofit/>
          </a:bodyPr>
          <a:lstStyle/>
          <a:p>
            <a:r>
              <a:rPr lang="en-US" sz="3600" dirty="0"/>
              <a:t>How can we visualize the concentration of hurricane landfalls in the region?</a:t>
            </a:r>
          </a:p>
        </p:txBody>
      </p:sp>
      <p:sp>
        <p:nvSpPr>
          <p:cNvPr id="6" name="Title 1">
            <a:extLst>
              <a:ext uri="{FF2B5EF4-FFF2-40B4-BE49-F238E27FC236}">
                <a16:creationId xmlns:a16="http://schemas.microsoft.com/office/drawing/2014/main" id="{B8808768-7198-A5FA-CB13-481A31809E04}"/>
              </a:ext>
            </a:extLst>
          </p:cNvPr>
          <p:cNvSpPr txBox="1">
            <a:spLocks/>
          </p:cNvSpPr>
          <p:nvPr/>
        </p:nvSpPr>
        <p:spPr>
          <a:xfrm>
            <a:off x="3541048" y="1548799"/>
            <a:ext cx="6705328"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a:lstStyle>
          <a:p>
            <a:r>
              <a:rPr lang="en-US" sz="2800" dirty="0">
                <a:ln w="22225">
                  <a:solidFill>
                    <a:srgbClr val="00B050"/>
                  </a:solidFill>
                  <a:prstDash val="solid"/>
                </a:ln>
                <a:solidFill>
                  <a:srgbClr val="92D050"/>
                </a:solidFill>
              </a:rPr>
              <a:t>Result:</a:t>
            </a:r>
            <a:endParaRPr lang="en-US" sz="2800" dirty="0">
              <a:solidFill>
                <a:srgbClr val="FF9966"/>
              </a:solidFill>
            </a:endParaRPr>
          </a:p>
        </p:txBody>
      </p:sp>
      <p:pic>
        <p:nvPicPr>
          <p:cNvPr id="3" name="Picture 2">
            <a:extLst>
              <a:ext uri="{FF2B5EF4-FFF2-40B4-BE49-F238E27FC236}">
                <a16:creationId xmlns:a16="http://schemas.microsoft.com/office/drawing/2014/main" id="{5FE2B561-0E9C-E047-30B9-A7367CD31FE9}"/>
              </a:ext>
            </a:extLst>
          </p:cNvPr>
          <p:cNvPicPr>
            <a:picLocks noChangeAspect="1"/>
          </p:cNvPicPr>
          <p:nvPr/>
        </p:nvPicPr>
        <p:blipFill>
          <a:blip r:embed="rId2"/>
          <a:stretch>
            <a:fillRect/>
          </a:stretch>
        </p:blipFill>
        <p:spPr>
          <a:xfrm>
            <a:off x="329095" y="2165850"/>
            <a:ext cx="2960992" cy="3815543"/>
          </a:xfrm>
          <a:prstGeom prst="rect">
            <a:avLst/>
          </a:prstGeom>
          <a:ln>
            <a:solidFill>
              <a:schemeClr val="tx1"/>
            </a:solidFill>
          </a:ln>
        </p:spPr>
      </p:pic>
      <p:pic>
        <p:nvPicPr>
          <p:cNvPr id="4" name="Picture 3">
            <a:extLst>
              <a:ext uri="{FF2B5EF4-FFF2-40B4-BE49-F238E27FC236}">
                <a16:creationId xmlns:a16="http://schemas.microsoft.com/office/drawing/2014/main" id="{68122245-84AE-0B98-7A27-0BD6D7E26DA9}"/>
              </a:ext>
            </a:extLst>
          </p:cNvPr>
          <p:cNvPicPr>
            <a:picLocks noChangeAspect="1"/>
          </p:cNvPicPr>
          <p:nvPr/>
        </p:nvPicPr>
        <p:blipFill>
          <a:blip r:embed="rId3"/>
          <a:stretch>
            <a:fillRect/>
          </a:stretch>
        </p:blipFill>
        <p:spPr>
          <a:xfrm>
            <a:off x="3534526" y="2615291"/>
            <a:ext cx="8589156" cy="3975929"/>
          </a:xfrm>
          <a:prstGeom prst="rect">
            <a:avLst/>
          </a:prstGeom>
          <a:noFill/>
          <a:ln>
            <a:solidFill>
              <a:schemeClr val="tx1"/>
            </a:solidFill>
          </a:ln>
        </p:spPr>
      </p:pic>
    </p:spTree>
    <p:extLst>
      <p:ext uri="{BB962C8B-B14F-4D97-AF65-F5344CB8AC3E}">
        <p14:creationId xmlns:p14="http://schemas.microsoft.com/office/powerpoint/2010/main" val="2433733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201682"/>
            <a:ext cx="10515600" cy="1325563"/>
          </a:xfrm>
        </p:spPr>
        <p:txBody>
          <a:bodyPr/>
          <a:lstStyle/>
          <a:p>
            <a:r>
              <a:rPr lang="en-US" dirty="0"/>
              <a:t>Challenges</a:t>
            </a:r>
          </a:p>
        </p:txBody>
      </p:sp>
      <p:sp>
        <p:nvSpPr>
          <p:cNvPr id="14" name="Content Placeholder 13"/>
          <p:cNvSpPr>
            <a:spLocks noGrp="1"/>
          </p:cNvSpPr>
          <p:nvPr>
            <p:ph idx="1"/>
          </p:nvPr>
        </p:nvSpPr>
        <p:spPr>
          <a:xfrm>
            <a:off x="838200" y="856234"/>
            <a:ext cx="9020502" cy="3828942"/>
          </a:xfrm>
        </p:spPr>
        <p:txBody>
          <a:bodyPr>
            <a:normAutofit lnSpcReduction="10000"/>
          </a:bodyPr>
          <a:lstStyle/>
          <a:p>
            <a:pPr lvl="0"/>
            <a:r>
              <a:rPr lang="en-US" b="1" dirty="0">
                <a:latin typeface="Aptos Narrow" panose="020B0004020202020204" pitchFamily="34" charset="0"/>
              </a:rPr>
              <a:t>Obtaining suitable data for historical hurricane tracks. Biggest Challenge!</a:t>
            </a:r>
          </a:p>
          <a:p>
            <a:pPr lvl="0"/>
            <a:r>
              <a:rPr lang="en-US" b="1" dirty="0">
                <a:latin typeface="Aptos Narrow" panose="020B0004020202020204" pitchFamily="34" charset="0"/>
              </a:rPr>
              <a:t>Hard to find:</a:t>
            </a:r>
          </a:p>
          <a:p>
            <a:pPr lvl="1"/>
            <a:r>
              <a:rPr lang="en-US" b="1" dirty="0">
                <a:latin typeface="Aptos Narrow" panose="020B0004020202020204" pitchFamily="34" charset="0"/>
              </a:rPr>
              <a:t>Up-to-date information</a:t>
            </a:r>
          </a:p>
          <a:p>
            <a:pPr lvl="1"/>
            <a:r>
              <a:rPr lang="en-US" b="1" dirty="0">
                <a:latin typeface="Aptos Narrow" panose="020B0004020202020204" pitchFamily="34" charset="0"/>
              </a:rPr>
              <a:t>Line feature class</a:t>
            </a:r>
          </a:p>
          <a:p>
            <a:pPr lvl="1"/>
            <a:r>
              <a:rPr lang="en-US" b="1" dirty="0">
                <a:latin typeface="Aptos Narrow" panose="020B0004020202020204" pitchFamily="34" charset="0"/>
              </a:rPr>
              <a:t>With valid geometry</a:t>
            </a:r>
          </a:p>
          <a:p>
            <a:pPr lvl="0"/>
            <a:r>
              <a:rPr lang="en-US" b="1" dirty="0">
                <a:latin typeface="Aptos Narrow" panose="020B0004020202020204" pitchFamily="34" charset="0"/>
              </a:rPr>
              <a:t>What I had to settle with:</a:t>
            </a:r>
          </a:p>
          <a:p>
            <a:pPr lvl="1"/>
            <a:r>
              <a:rPr lang="en-US" b="1" dirty="0">
                <a:latin typeface="Aptos Narrow" panose="020B0004020202020204" pitchFamily="34" charset="0"/>
              </a:rPr>
              <a:t>Check for incomplete data, issues with formatting and spatial information</a:t>
            </a:r>
          </a:p>
        </p:txBody>
      </p:sp>
      <p:sp>
        <p:nvSpPr>
          <p:cNvPr id="2" name="TextBox 1">
            <a:extLst>
              <a:ext uri="{FF2B5EF4-FFF2-40B4-BE49-F238E27FC236}">
                <a16:creationId xmlns:a16="http://schemas.microsoft.com/office/drawing/2014/main" id="{AEEEDB76-F466-CF6D-EBB3-312A43F68E53}"/>
              </a:ext>
            </a:extLst>
          </p:cNvPr>
          <p:cNvSpPr txBox="1"/>
          <p:nvPr/>
        </p:nvSpPr>
        <p:spPr>
          <a:xfrm>
            <a:off x="62229" y="5288123"/>
            <a:ext cx="3140814" cy="2462213"/>
          </a:xfrm>
          <a:prstGeom prst="rect">
            <a:avLst/>
          </a:prstGeom>
          <a:noFill/>
        </p:spPr>
        <p:txBody>
          <a:bodyPr wrap="square" rtlCol="0">
            <a:spAutoFit/>
          </a:bodyPr>
          <a:lstStyle/>
          <a:p>
            <a:pPr algn="l"/>
            <a:endParaRPr lang="en-US" sz="1600" b="1" dirty="0">
              <a:solidFill>
                <a:srgbClr val="000000"/>
              </a:solidFill>
              <a:latin typeface="Arial" panose="020B0604020202020204" pitchFamily="34" charset="0"/>
            </a:endParaRPr>
          </a:p>
          <a:p>
            <a:pPr algn="l"/>
            <a:r>
              <a:rPr lang="en-US" sz="1400" b="1" i="0" dirty="0">
                <a:solidFill>
                  <a:srgbClr val="000000"/>
                </a:solidFill>
                <a:effectLst/>
                <a:latin typeface="Arial" panose="020B0604020202020204" pitchFamily="34" charset="0"/>
              </a:rPr>
              <a:t>- Time period: 1851-2021</a:t>
            </a:r>
          </a:p>
          <a:p>
            <a:pPr algn="l"/>
            <a:r>
              <a:rPr lang="en-US" sz="1400" b="1" dirty="0">
                <a:solidFill>
                  <a:srgbClr val="000000"/>
                </a:solidFill>
                <a:latin typeface="Arial" panose="020B0604020202020204" pitchFamily="34" charset="0"/>
              </a:rPr>
              <a:t>- Includes all Storms in all                   basins</a:t>
            </a:r>
          </a:p>
          <a:p>
            <a:pPr algn="l"/>
            <a:r>
              <a:rPr lang="en-US" sz="1400" b="1" i="0" dirty="0">
                <a:solidFill>
                  <a:srgbClr val="000000"/>
                </a:solidFill>
                <a:effectLst/>
                <a:latin typeface="Arial" panose="020B0604020202020204" pitchFamily="34" charset="0"/>
              </a:rPr>
              <a:t>- Point class</a:t>
            </a:r>
          </a:p>
          <a:p>
            <a:pPr algn="l"/>
            <a:endParaRPr lang="en-US" sz="1400" b="1" dirty="0">
              <a:solidFill>
                <a:srgbClr val="000000"/>
              </a:solidFill>
              <a:latin typeface="Arial" panose="020B0604020202020204" pitchFamily="34" charset="0"/>
            </a:endParaRPr>
          </a:p>
          <a:p>
            <a:pPr algn="l"/>
            <a:r>
              <a:rPr lang="en-US" sz="1400" b="1" i="0" dirty="0">
                <a:solidFill>
                  <a:srgbClr val="000000"/>
                </a:solidFill>
                <a:effectLst/>
                <a:latin typeface="Arial" panose="020B0604020202020204" pitchFamily="34" charset="0"/>
              </a:rPr>
              <a:t>98,000 rows</a:t>
            </a:r>
          </a:p>
          <a:p>
            <a:pPr algn="l"/>
            <a:endParaRPr lang="en-US" b="1" dirty="0">
              <a:solidFill>
                <a:srgbClr val="000000"/>
              </a:solidFill>
              <a:latin typeface="Arial" panose="020B0604020202020204" pitchFamily="34" charset="0"/>
            </a:endParaRPr>
          </a:p>
          <a:p>
            <a:pPr algn="l"/>
            <a:endParaRPr lang="en-US" b="1" dirty="0">
              <a:solidFill>
                <a:srgbClr val="000000"/>
              </a:solidFill>
              <a:latin typeface="Arial" panose="020B0604020202020204" pitchFamily="34" charset="0"/>
            </a:endParaRPr>
          </a:p>
          <a:p>
            <a:pPr algn="l"/>
            <a:r>
              <a:rPr lang="en-US" b="1" i="0" dirty="0">
                <a:solidFill>
                  <a:srgbClr val="000000"/>
                </a:solidFill>
                <a:effectLst/>
                <a:latin typeface="Arial" panose="020B0604020202020204" pitchFamily="34" charset="0"/>
              </a:rPr>
              <a:t> </a:t>
            </a:r>
          </a:p>
        </p:txBody>
      </p:sp>
      <p:pic>
        <p:nvPicPr>
          <p:cNvPr id="3" name="Picture 2">
            <a:extLst>
              <a:ext uri="{FF2B5EF4-FFF2-40B4-BE49-F238E27FC236}">
                <a16:creationId xmlns:a16="http://schemas.microsoft.com/office/drawing/2014/main" id="{A0E23B4B-51FB-9F55-A5D9-C390AEFEFE03}"/>
              </a:ext>
            </a:extLst>
          </p:cNvPr>
          <p:cNvPicPr>
            <a:picLocks noChangeAspect="1"/>
          </p:cNvPicPr>
          <p:nvPr/>
        </p:nvPicPr>
        <p:blipFill>
          <a:blip r:embed="rId2"/>
          <a:stretch>
            <a:fillRect/>
          </a:stretch>
        </p:blipFill>
        <p:spPr>
          <a:xfrm>
            <a:off x="2494621" y="4859391"/>
            <a:ext cx="3434474" cy="1998609"/>
          </a:xfrm>
          <a:prstGeom prst="rect">
            <a:avLst/>
          </a:prstGeom>
        </p:spPr>
      </p:pic>
      <p:pic>
        <p:nvPicPr>
          <p:cNvPr id="4" name="Picture 3">
            <a:extLst>
              <a:ext uri="{FF2B5EF4-FFF2-40B4-BE49-F238E27FC236}">
                <a16:creationId xmlns:a16="http://schemas.microsoft.com/office/drawing/2014/main" id="{92229F5A-2DE6-A31E-31E7-85505356AEE8}"/>
              </a:ext>
            </a:extLst>
          </p:cNvPr>
          <p:cNvPicPr>
            <a:picLocks noChangeAspect="1"/>
          </p:cNvPicPr>
          <p:nvPr/>
        </p:nvPicPr>
        <p:blipFill rotWithShape="1">
          <a:blip r:embed="rId3"/>
          <a:srcRect r="12531"/>
          <a:stretch/>
        </p:blipFill>
        <p:spPr>
          <a:xfrm>
            <a:off x="6052829" y="4859391"/>
            <a:ext cx="3434474" cy="1998608"/>
          </a:xfrm>
          <a:prstGeom prst="rect">
            <a:avLst/>
          </a:prstGeom>
        </p:spPr>
      </p:pic>
      <p:sp>
        <p:nvSpPr>
          <p:cNvPr id="5" name="TextBox 4">
            <a:extLst>
              <a:ext uri="{FF2B5EF4-FFF2-40B4-BE49-F238E27FC236}">
                <a16:creationId xmlns:a16="http://schemas.microsoft.com/office/drawing/2014/main" id="{F6819F74-5166-3277-665A-9883856D50CA}"/>
              </a:ext>
            </a:extLst>
          </p:cNvPr>
          <p:cNvSpPr txBox="1"/>
          <p:nvPr/>
        </p:nvSpPr>
        <p:spPr>
          <a:xfrm>
            <a:off x="9487303" y="5288123"/>
            <a:ext cx="3300249" cy="2462213"/>
          </a:xfrm>
          <a:prstGeom prst="rect">
            <a:avLst/>
          </a:prstGeom>
          <a:noFill/>
        </p:spPr>
        <p:txBody>
          <a:bodyPr wrap="square" rtlCol="0">
            <a:spAutoFit/>
          </a:bodyPr>
          <a:lstStyle/>
          <a:p>
            <a:pPr algn="l"/>
            <a:endParaRPr lang="en-US" sz="1600" b="1" dirty="0">
              <a:solidFill>
                <a:srgbClr val="000000"/>
              </a:solidFill>
              <a:latin typeface="Arial" panose="020B0604020202020204" pitchFamily="34" charset="0"/>
            </a:endParaRPr>
          </a:p>
          <a:p>
            <a:pPr algn="l"/>
            <a:r>
              <a:rPr lang="en-US" sz="1400" b="1" i="0" dirty="0">
                <a:solidFill>
                  <a:srgbClr val="000000"/>
                </a:solidFill>
                <a:effectLst/>
                <a:latin typeface="Arial" panose="020B0604020202020204" pitchFamily="34" charset="0"/>
              </a:rPr>
              <a:t>- Time period: 1851-2004</a:t>
            </a:r>
          </a:p>
          <a:p>
            <a:pPr algn="l"/>
            <a:r>
              <a:rPr lang="en-US" sz="1400" b="1" dirty="0">
                <a:solidFill>
                  <a:srgbClr val="000000"/>
                </a:solidFill>
                <a:latin typeface="Arial" panose="020B0604020202020204" pitchFamily="34" charset="0"/>
              </a:rPr>
              <a:t>-  Landfalling Atlantic basin hurricanes</a:t>
            </a:r>
            <a:endParaRPr lang="en-US" sz="1400" b="1" i="0" dirty="0">
              <a:solidFill>
                <a:srgbClr val="000000"/>
              </a:solidFill>
              <a:effectLst/>
              <a:latin typeface="Arial" panose="020B0604020202020204" pitchFamily="34" charset="0"/>
            </a:endParaRPr>
          </a:p>
          <a:p>
            <a:pPr algn="l"/>
            <a:r>
              <a:rPr lang="en-US" sz="1400" b="1" dirty="0">
                <a:solidFill>
                  <a:srgbClr val="000000"/>
                </a:solidFill>
                <a:latin typeface="Arial" panose="020B0604020202020204" pitchFamily="34" charset="0"/>
              </a:rPr>
              <a:t>- Line</a:t>
            </a:r>
            <a:r>
              <a:rPr lang="en-US" sz="1400" b="1" i="0" dirty="0">
                <a:solidFill>
                  <a:srgbClr val="000000"/>
                </a:solidFill>
                <a:effectLst/>
                <a:latin typeface="Arial" panose="020B0604020202020204" pitchFamily="34" charset="0"/>
              </a:rPr>
              <a:t> class</a:t>
            </a:r>
          </a:p>
          <a:p>
            <a:pPr algn="l"/>
            <a:endParaRPr lang="en-US" sz="1400" b="1" dirty="0">
              <a:solidFill>
                <a:srgbClr val="000000"/>
              </a:solidFill>
              <a:latin typeface="Arial" panose="020B0604020202020204" pitchFamily="34" charset="0"/>
            </a:endParaRPr>
          </a:p>
          <a:p>
            <a:pPr algn="l"/>
            <a:r>
              <a:rPr lang="en-US" sz="1400" b="1" i="0" dirty="0">
                <a:solidFill>
                  <a:srgbClr val="000000"/>
                </a:solidFill>
                <a:effectLst/>
                <a:latin typeface="Arial" panose="020B0604020202020204" pitchFamily="34" charset="0"/>
              </a:rPr>
              <a:t>4,000 rows</a:t>
            </a:r>
          </a:p>
          <a:p>
            <a:pPr algn="l"/>
            <a:endParaRPr lang="en-US" b="1" dirty="0">
              <a:solidFill>
                <a:srgbClr val="000000"/>
              </a:solidFill>
              <a:latin typeface="Arial" panose="020B0604020202020204" pitchFamily="34" charset="0"/>
            </a:endParaRPr>
          </a:p>
          <a:p>
            <a:pPr algn="l"/>
            <a:endParaRPr lang="en-US" b="1" dirty="0">
              <a:solidFill>
                <a:srgbClr val="000000"/>
              </a:solidFill>
              <a:latin typeface="Arial" panose="020B0604020202020204" pitchFamily="34" charset="0"/>
            </a:endParaRPr>
          </a:p>
          <a:p>
            <a:pPr algn="l"/>
            <a:endParaRPr lang="en-US" b="1" i="0"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00A873E6-EBD8-D5A8-05DA-9D43733CCEA4}"/>
              </a:ext>
            </a:extLst>
          </p:cNvPr>
          <p:cNvSpPr txBox="1"/>
          <p:nvPr/>
        </p:nvSpPr>
        <p:spPr>
          <a:xfrm>
            <a:off x="3071394" y="4473593"/>
            <a:ext cx="6486438" cy="1200329"/>
          </a:xfrm>
          <a:prstGeom prst="rect">
            <a:avLst/>
          </a:prstGeom>
          <a:noFill/>
        </p:spPr>
        <p:txBody>
          <a:bodyPr wrap="square" rtlCol="0">
            <a:spAutoFit/>
          </a:bodyPr>
          <a:lstStyle/>
          <a:p>
            <a:pPr algn="l"/>
            <a:r>
              <a:rPr lang="en-US" b="1" dirty="0">
                <a:solidFill>
                  <a:srgbClr val="000000"/>
                </a:solidFill>
                <a:latin typeface="Arial" panose="020B0604020202020204" pitchFamily="34" charset="0"/>
              </a:rPr>
              <a:t>A discrepancy in data (track of Hurricane Ivan 2004)</a:t>
            </a:r>
            <a:endParaRPr lang="en-US" sz="1600" b="1" i="0" dirty="0">
              <a:solidFill>
                <a:srgbClr val="000000"/>
              </a:solidFill>
              <a:effectLst/>
              <a:latin typeface="Arial" panose="020B0604020202020204" pitchFamily="34" charset="0"/>
            </a:endParaRPr>
          </a:p>
          <a:p>
            <a:pPr algn="l"/>
            <a:endParaRPr lang="en-US" b="1" dirty="0">
              <a:solidFill>
                <a:srgbClr val="000000"/>
              </a:solidFill>
              <a:latin typeface="Arial" panose="020B0604020202020204" pitchFamily="34" charset="0"/>
            </a:endParaRPr>
          </a:p>
          <a:p>
            <a:pPr algn="l"/>
            <a:endParaRPr lang="en-US" b="1" dirty="0">
              <a:solidFill>
                <a:srgbClr val="000000"/>
              </a:solidFill>
              <a:latin typeface="Arial" panose="020B0604020202020204" pitchFamily="34" charset="0"/>
            </a:endParaRPr>
          </a:p>
          <a:p>
            <a:pPr algn="l"/>
            <a:r>
              <a:rPr lang="en-US" b="1" i="0" dirty="0">
                <a:solidFill>
                  <a:srgbClr val="000000"/>
                </a:solidFill>
                <a:effectLst/>
                <a:latin typeface="Arial" panose="020B0604020202020204" pitchFamily="34" charset="0"/>
              </a:rPr>
              <a:t> </a:t>
            </a:r>
          </a:p>
        </p:txBody>
      </p:sp>
    </p:spTree>
    <p:extLst>
      <p:ext uri="{BB962C8B-B14F-4D97-AF65-F5344CB8AC3E}">
        <p14:creationId xmlns:p14="http://schemas.microsoft.com/office/powerpoint/2010/main" val="432538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Challenges (Continued)</a:t>
            </a:r>
          </a:p>
        </p:txBody>
      </p:sp>
      <p:sp>
        <p:nvSpPr>
          <p:cNvPr id="14" name="Content Placeholder 13"/>
          <p:cNvSpPr>
            <a:spLocks noGrp="1"/>
          </p:cNvSpPr>
          <p:nvPr>
            <p:ph idx="1"/>
          </p:nvPr>
        </p:nvSpPr>
        <p:spPr>
          <a:xfrm>
            <a:off x="838201" y="1825624"/>
            <a:ext cx="9020502" cy="4738085"/>
          </a:xfrm>
        </p:spPr>
        <p:txBody>
          <a:bodyPr>
            <a:normAutofit/>
          </a:bodyPr>
          <a:lstStyle/>
          <a:p>
            <a:pPr lvl="0"/>
            <a:r>
              <a:rPr lang="en-US" b="1" dirty="0">
                <a:latin typeface="Aptos Narrow" panose="020B0004020202020204" pitchFamily="34" charset="0"/>
              </a:rPr>
              <a:t>Hurricane feature class a priority! So, finding the other feature classes with the same spatial reference was tedious.</a:t>
            </a:r>
          </a:p>
          <a:p>
            <a:pPr lvl="0"/>
            <a:r>
              <a:rPr lang="en-US" b="1" dirty="0">
                <a:latin typeface="Aptos Narrow" panose="020B0004020202020204" pitchFamily="34" charset="0"/>
              </a:rPr>
              <a:t>Lack of socio-economic datasets</a:t>
            </a:r>
          </a:p>
          <a:p>
            <a:pPr lvl="0"/>
            <a:r>
              <a:rPr lang="en-US" b="1" dirty="0">
                <a:latin typeface="Aptos Narrow" panose="020B0004020202020204" pitchFamily="34" charset="0"/>
              </a:rPr>
              <a:t>Data cleaning/filtering?</a:t>
            </a:r>
          </a:p>
          <a:p>
            <a:pPr lvl="0"/>
            <a:r>
              <a:rPr lang="en-US" b="1" dirty="0">
                <a:latin typeface="Aptos Narrow" panose="020B0004020202020204" pitchFamily="34" charset="0"/>
              </a:rPr>
              <a:t>Poor accessibility regarding ideal datasets</a:t>
            </a:r>
          </a:p>
          <a:p>
            <a:pPr lvl="1"/>
            <a:r>
              <a:rPr lang="en-US" b="1" dirty="0">
                <a:latin typeface="Aptos Narrow" panose="020B0004020202020204" pitchFamily="34" charset="0"/>
              </a:rPr>
              <a:t>Root of all previously discussed issues!</a:t>
            </a:r>
          </a:p>
        </p:txBody>
      </p:sp>
    </p:spTree>
    <p:extLst>
      <p:ext uri="{BB962C8B-B14F-4D97-AF65-F5344CB8AC3E}">
        <p14:creationId xmlns:p14="http://schemas.microsoft.com/office/powerpoint/2010/main" val="1245254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Conclusion</a:t>
            </a:r>
          </a:p>
        </p:txBody>
      </p:sp>
      <p:sp>
        <p:nvSpPr>
          <p:cNvPr id="14" name="Content Placeholder 13"/>
          <p:cNvSpPr>
            <a:spLocks noGrp="1"/>
          </p:cNvSpPr>
          <p:nvPr>
            <p:ph idx="1"/>
          </p:nvPr>
        </p:nvSpPr>
        <p:spPr>
          <a:xfrm>
            <a:off x="838201" y="1825624"/>
            <a:ext cx="9020502" cy="4738085"/>
          </a:xfrm>
        </p:spPr>
        <p:txBody>
          <a:bodyPr>
            <a:normAutofit/>
          </a:bodyPr>
          <a:lstStyle/>
          <a:p>
            <a:pPr lvl="0"/>
            <a:r>
              <a:rPr lang="en-US" b="1" dirty="0">
                <a:latin typeface="Aptos Narrow" panose="020B0004020202020204" pitchFamily="34" charset="0"/>
              </a:rPr>
              <a:t>Overall, a success.</a:t>
            </a:r>
          </a:p>
          <a:p>
            <a:pPr lvl="0"/>
            <a:r>
              <a:rPr lang="en-US" b="1" dirty="0">
                <a:latin typeface="Aptos Narrow" panose="020B0004020202020204" pitchFamily="34" charset="0"/>
              </a:rPr>
              <a:t>Got the big picture, both quantitively and qualitatively</a:t>
            </a:r>
          </a:p>
          <a:p>
            <a:pPr lvl="0"/>
            <a:r>
              <a:rPr lang="en-US" b="1" dirty="0">
                <a:latin typeface="Aptos Narrow" panose="020B0004020202020204" pitchFamily="34" charset="0"/>
              </a:rPr>
              <a:t>Able to tailor queries according to year, state, infrastructure of interest.</a:t>
            </a:r>
          </a:p>
          <a:p>
            <a:pPr lvl="0"/>
            <a:r>
              <a:rPr lang="en-US" b="1" dirty="0">
                <a:latin typeface="Aptos Narrow" panose="020B0004020202020204" pitchFamily="34" charset="0"/>
              </a:rPr>
              <a:t>Can obtain even more detailed analysis through the use of spatial queries</a:t>
            </a:r>
          </a:p>
          <a:p>
            <a:pPr lvl="1"/>
            <a:r>
              <a:rPr lang="en-US" b="1" dirty="0">
                <a:latin typeface="Aptos Narrow" panose="020B0004020202020204" pitchFamily="34" charset="0"/>
              </a:rPr>
              <a:t>Especially after gaining a greater in-depth understanding of </a:t>
            </a:r>
            <a:r>
              <a:rPr lang="en-US" b="1" dirty="0" err="1">
                <a:latin typeface="Aptos Narrow" panose="020B0004020202020204" pitchFamily="34" charset="0"/>
              </a:rPr>
              <a:t>PostGIS</a:t>
            </a:r>
            <a:endParaRPr lang="en-US" b="1" dirty="0">
              <a:latin typeface="Aptos Narrow" panose="020B0004020202020204" pitchFamily="34" charset="0"/>
            </a:endParaRPr>
          </a:p>
          <a:p>
            <a:r>
              <a:rPr lang="en-US" b="1" dirty="0">
                <a:latin typeface="Aptos Narrow" panose="020B0004020202020204" pitchFamily="34" charset="0"/>
              </a:rPr>
              <a:t>Further refinement and expansion of data required to </a:t>
            </a:r>
            <a:r>
              <a:rPr lang="en-US" b="1" dirty="0" err="1">
                <a:latin typeface="Aptos Narrow" panose="020B0004020202020204" pitchFamily="34" charset="0"/>
              </a:rPr>
              <a:t>fufill</a:t>
            </a:r>
            <a:r>
              <a:rPr lang="en-US" b="1" dirty="0">
                <a:latin typeface="Aptos Narrow" panose="020B0004020202020204" pitchFamily="34" charset="0"/>
              </a:rPr>
              <a:t> full potential </a:t>
            </a:r>
          </a:p>
          <a:p>
            <a:pPr lvl="1"/>
            <a:endParaRPr lang="en-US" b="1" dirty="0">
              <a:latin typeface="Aptos Narrow" panose="020B0004020202020204" pitchFamily="34" charset="0"/>
            </a:endParaRPr>
          </a:p>
        </p:txBody>
      </p:sp>
    </p:spTree>
    <p:extLst>
      <p:ext uri="{BB962C8B-B14F-4D97-AF65-F5344CB8AC3E}">
        <p14:creationId xmlns:p14="http://schemas.microsoft.com/office/powerpoint/2010/main" val="1383285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Image Credits</a:t>
            </a:r>
          </a:p>
        </p:txBody>
      </p:sp>
      <p:sp>
        <p:nvSpPr>
          <p:cNvPr id="14" name="Content Placeholder 13"/>
          <p:cNvSpPr>
            <a:spLocks noGrp="1"/>
          </p:cNvSpPr>
          <p:nvPr>
            <p:ph idx="1"/>
          </p:nvPr>
        </p:nvSpPr>
        <p:spPr>
          <a:xfrm>
            <a:off x="838201" y="1825624"/>
            <a:ext cx="9020502" cy="4738085"/>
          </a:xfrm>
        </p:spPr>
        <p:txBody>
          <a:bodyPr>
            <a:normAutofit/>
          </a:bodyPr>
          <a:lstStyle/>
          <a:p>
            <a:pPr lvl="0"/>
            <a:r>
              <a:rPr lang="en-US" b="1" dirty="0">
                <a:latin typeface="Aptos Narrow" panose="020B0004020202020204" pitchFamily="34" charset="0"/>
                <a:hlinkClick r:id="rId2"/>
              </a:rPr>
              <a:t>https://pngimg.com/d/hurricane_PNG8.png</a:t>
            </a:r>
            <a:endParaRPr lang="en-US" b="1" dirty="0">
              <a:latin typeface="Aptos Narrow" panose="020B0004020202020204" pitchFamily="34" charset="0"/>
            </a:endParaRPr>
          </a:p>
          <a:p>
            <a:pPr lvl="0"/>
            <a:r>
              <a:rPr lang="en-US" b="1" dirty="0">
                <a:latin typeface="Aptos Narrow" panose="020B0004020202020204" pitchFamily="34" charset="0"/>
                <a:hlinkClick r:id="rId3"/>
              </a:rPr>
              <a:t>https://www.fws.gov/r7/nwr/Realty/data/LandMappers/Public/Help/HTML/lib/Icon-File-Geodatabase.png</a:t>
            </a:r>
            <a:endParaRPr lang="en-US" b="1" dirty="0">
              <a:latin typeface="Aptos Narrow" panose="020B0004020202020204" pitchFamily="34" charset="0"/>
            </a:endParaRPr>
          </a:p>
          <a:p>
            <a:pPr lvl="0"/>
            <a:endParaRPr lang="en-US" b="1" dirty="0">
              <a:latin typeface="Aptos Narrow" panose="020B0004020202020204" pitchFamily="34" charset="0"/>
            </a:endParaRPr>
          </a:p>
        </p:txBody>
      </p:sp>
    </p:spTree>
    <p:extLst>
      <p:ext uri="{BB962C8B-B14F-4D97-AF65-F5344CB8AC3E}">
        <p14:creationId xmlns:p14="http://schemas.microsoft.com/office/powerpoint/2010/main" val="677327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Recap of Objectives</a:t>
            </a:r>
          </a:p>
        </p:txBody>
      </p:sp>
      <p:sp>
        <p:nvSpPr>
          <p:cNvPr id="14" name="Content Placeholder 13"/>
          <p:cNvSpPr>
            <a:spLocks noGrp="1"/>
          </p:cNvSpPr>
          <p:nvPr>
            <p:ph idx="1"/>
          </p:nvPr>
        </p:nvSpPr>
        <p:spPr>
          <a:xfrm>
            <a:off x="838201" y="1825624"/>
            <a:ext cx="9020502" cy="4738085"/>
          </a:xfrm>
        </p:spPr>
        <p:txBody>
          <a:bodyPr>
            <a:normAutofit fontScale="85000" lnSpcReduction="20000"/>
          </a:bodyPr>
          <a:lstStyle/>
          <a:p>
            <a:pPr lvl="0"/>
            <a:r>
              <a:rPr lang="en-US" b="1" dirty="0">
                <a:latin typeface="Aptos Narrow" panose="020B0004020202020204" pitchFamily="34" charset="0"/>
              </a:rPr>
              <a:t>Temporal Hurricane Analysis</a:t>
            </a:r>
            <a:r>
              <a:rPr lang="en-US" dirty="0">
                <a:latin typeface="Aptos Narrow" panose="020B0004020202020204" pitchFamily="34" charset="0"/>
              </a:rPr>
              <a:t>: Conduct a temporal analysis of historical hurricanes in the Gulf Coast, focusing on tracking changes in frequency, intensity, and paths over time. This includes mapping hurricane trajectories and affected areas, providing a visual and statistical representation of hurricane activities and trends.</a:t>
            </a:r>
          </a:p>
          <a:p>
            <a:pPr lvl="0"/>
            <a:r>
              <a:rPr lang="en-US" b="1" dirty="0">
                <a:latin typeface="Aptos Narrow" panose="020B0004020202020204" pitchFamily="34" charset="0"/>
              </a:rPr>
              <a:t>Population and Community Impact Assessment</a:t>
            </a:r>
            <a:r>
              <a:rPr lang="en-US" dirty="0">
                <a:latin typeface="Aptos Narrow" panose="020B0004020202020204" pitchFamily="34" charset="0"/>
              </a:rPr>
              <a:t>: Evaluate the impact of hurricanes on population centers, considering population density and urban development. Identify communities at increased risk due to frequent hurricane exposure and assess the socioeconomic implications, aiming to enhance community preparedness and response strategies.</a:t>
            </a:r>
          </a:p>
          <a:p>
            <a:pPr lvl="0"/>
            <a:r>
              <a:rPr lang="en-US" b="1" dirty="0">
                <a:latin typeface="Aptos Narrow" panose="020B0004020202020204" pitchFamily="34" charset="0"/>
              </a:rPr>
              <a:t>Infrastructure Vulnerability Assessment: </a:t>
            </a:r>
            <a:r>
              <a:rPr lang="en-US" dirty="0">
                <a:latin typeface="Aptos Narrow" panose="020B0004020202020204" pitchFamily="34" charset="0"/>
              </a:rPr>
              <a:t>Assess the vulnerability of key infrastructure elements such as hospitals, power plants, and transportation facilities to hurricane impacts. Analyze spatial correlations between these infrastructures and hurricane zones to pinpoint high-risk areas and inform resilience-building strategies.</a:t>
            </a:r>
          </a:p>
        </p:txBody>
      </p:sp>
    </p:spTree>
    <p:extLst>
      <p:ext uri="{BB962C8B-B14F-4D97-AF65-F5344CB8AC3E}">
        <p14:creationId xmlns:p14="http://schemas.microsoft.com/office/powerpoint/2010/main" val="212088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User Requirements + End Goal</a:t>
            </a:r>
          </a:p>
        </p:txBody>
      </p:sp>
      <p:sp>
        <p:nvSpPr>
          <p:cNvPr id="14" name="Content Placeholder 13"/>
          <p:cNvSpPr>
            <a:spLocks noGrp="1"/>
          </p:cNvSpPr>
          <p:nvPr>
            <p:ph idx="1"/>
          </p:nvPr>
        </p:nvSpPr>
        <p:spPr>
          <a:xfrm>
            <a:off x="838201" y="1825624"/>
            <a:ext cx="9020502" cy="4738085"/>
          </a:xfrm>
        </p:spPr>
        <p:txBody>
          <a:bodyPr>
            <a:normAutofit/>
          </a:bodyPr>
          <a:lstStyle/>
          <a:p>
            <a:pPr lvl="0"/>
            <a:r>
              <a:rPr lang="en-US" b="1" dirty="0">
                <a:latin typeface="Aptos Narrow" panose="020B0004020202020204" pitchFamily="34" charset="0"/>
              </a:rPr>
              <a:t>Able to load the database in PostgreSQL</a:t>
            </a:r>
          </a:p>
          <a:p>
            <a:pPr lvl="0"/>
            <a:r>
              <a:rPr lang="en-US" b="1" dirty="0">
                <a:latin typeface="Aptos Narrow" panose="020B0004020202020204" pitchFamily="34" charset="0"/>
              </a:rPr>
              <a:t>To then execute (spatial) queries to obtain meaningful insight</a:t>
            </a:r>
          </a:p>
          <a:p>
            <a:pPr lvl="0"/>
            <a:r>
              <a:rPr lang="en-US" b="1" dirty="0">
                <a:latin typeface="Aptos Narrow" panose="020B0004020202020204" pitchFamily="34" charset="0"/>
              </a:rPr>
              <a:t>Connect the database to ArcGIS Pro to perform visual analysis based on previous queries </a:t>
            </a:r>
          </a:p>
          <a:p>
            <a:pPr lvl="0"/>
            <a:r>
              <a:rPr lang="en-US" b="1" dirty="0">
                <a:latin typeface="Aptos Narrow" panose="020B0004020202020204" pitchFamily="34" charset="0"/>
              </a:rPr>
              <a:t>End result is a simple and streamlined process to make the best use of the geodatabase</a:t>
            </a:r>
            <a:endParaRPr lang="en-US" dirty="0">
              <a:latin typeface="Aptos Narrow" panose="020B0004020202020204" pitchFamily="34" charset="0"/>
            </a:endParaRPr>
          </a:p>
        </p:txBody>
      </p:sp>
    </p:spTree>
    <p:extLst>
      <p:ext uri="{BB962C8B-B14F-4D97-AF65-F5344CB8AC3E}">
        <p14:creationId xmlns:p14="http://schemas.microsoft.com/office/powerpoint/2010/main" val="2846031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Implementing the Database</a:t>
            </a:r>
          </a:p>
        </p:txBody>
      </p:sp>
      <p:sp>
        <p:nvSpPr>
          <p:cNvPr id="14" name="Content Placeholder 13"/>
          <p:cNvSpPr>
            <a:spLocks noGrp="1"/>
          </p:cNvSpPr>
          <p:nvPr>
            <p:ph idx="1"/>
          </p:nvPr>
        </p:nvSpPr>
        <p:spPr>
          <a:xfrm>
            <a:off x="838201" y="1825624"/>
            <a:ext cx="9020502" cy="4738085"/>
          </a:xfrm>
        </p:spPr>
        <p:txBody>
          <a:bodyPr>
            <a:normAutofit fontScale="92500" lnSpcReduction="20000"/>
          </a:bodyPr>
          <a:lstStyle/>
          <a:p>
            <a:pPr lvl="0"/>
            <a:r>
              <a:rPr lang="en-US" b="1" dirty="0">
                <a:latin typeface="Aptos Narrow" panose="020B0004020202020204" pitchFamily="34" charset="0"/>
              </a:rPr>
              <a:t>Find shapefiles for historical hurricane tracks, cities, infrastructure, states</a:t>
            </a:r>
          </a:p>
          <a:p>
            <a:pPr lvl="1"/>
            <a:r>
              <a:rPr lang="en-US" b="1" dirty="0">
                <a:latin typeface="Aptos Narrow" panose="020B0004020202020204" pitchFamily="34" charset="0"/>
              </a:rPr>
              <a:t>ESRI (ArcGIS Hub)</a:t>
            </a:r>
          </a:p>
          <a:p>
            <a:pPr lvl="1"/>
            <a:r>
              <a:rPr lang="en-US" b="1" dirty="0">
                <a:latin typeface="Aptos Narrow" panose="020B0004020202020204" pitchFamily="34" charset="0"/>
              </a:rPr>
              <a:t>EIA (Energy Information Administration)</a:t>
            </a:r>
          </a:p>
          <a:p>
            <a:pPr lvl="1"/>
            <a:r>
              <a:rPr lang="en-US" b="1" dirty="0">
                <a:latin typeface="Aptos Narrow" panose="020B0004020202020204" pitchFamily="34" charset="0"/>
              </a:rPr>
              <a:t>Miscellaneous sources</a:t>
            </a:r>
          </a:p>
          <a:p>
            <a:pPr lvl="0"/>
            <a:r>
              <a:rPr lang="en-US" b="1" dirty="0">
                <a:latin typeface="Aptos Narrow" panose="020B0004020202020204" pitchFamily="34" charset="0"/>
              </a:rPr>
              <a:t>Create a new database in PostgreSQL (with </a:t>
            </a:r>
            <a:r>
              <a:rPr lang="en-US" b="1" dirty="0" err="1">
                <a:latin typeface="Aptos Narrow" panose="020B0004020202020204" pitchFamily="34" charset="0"/>
              </a:rPr>
              <a:t>PostGIS</a:t>
            </a:r>
            <a:r>
              <a:rPr lang="en-US" b="1" dirty="0">
                <a:latin typeface="Aptos Narrow" panose="020B0004020202020204" pitchFamily="34" charset="0"/>
              </a:rPr>
              <a:t>)</a:t>
            </a:r>
          </a:p>
          <a:p>
            <a:pPr lvl="0"/>
            <a:r>
              <a:rPr lang="en-US" b="1" dirty="0">
                <a:latin typeface="Aptos Narrow" panose="020B0004020202020204" pitchFamily="34" charset="0"/>
              </a:rPr>
              <a:t>Data already populated, import feature classes</a:t>
            </a:r>
          </a:p>
          <a:p>
            <a:pPr lvl="1"/>
            <a:r>
              <a:rPr lang="en-US" b="1" dirty="0">
                <a:latin typeface="Aptos Narrow" panose="020B0004020202020204" pitchFamily="34" charset="0"/>
              </a:rPr>
              <a:t>Ensuring to assign the appropriate SRID value for each</a:t>
            </a:r>
          </a:p>
          <a:p>
            <a:pPr lvl="0"/>
            <a:r>
              <a:rPr lang="en-US" b="1" dirty="0">
                <a:latin typeface="Aptos Narrow" panose="020B0004020202020204" pitchFamily="34" charset="0"/>
              </a:rPr>
              <a:t>Conduct queries, visual examinations in ArcGIS pro to understand the behavior </a:t>
            </a:r>
          </a:p>
          <a:p>
            <a:pPr lvl="1"/>
            <a:r>
              <a:rPr lang="en-US" b="1" dirty="0">
                <a:latin typeface="Aptos Narrow" panose="020B0004020202020204" pitchFamily="34" charset="0"/>
              </a:rPr>
              <a:t>Check for incomplete data, issues with formatting and spatial information</a:t>
            </a:r>
          </a:p>
          <a:p>
            <a:pPr lvl="0"/>
            <a:r>
              <a:rPr lang="en-US" b="1" dirty="0">
                <a:latin typeface="Aptos Narrow" panose="020B0004020202020204" pitchFamily="34" charset="0"/>
              </a:rPr>
              <a:t>Repeat above steps as needed until the database is sufficiently functional</a:t>
            </a:r>
            <a:endParaRPr lang="en-US" dirty="0">
              <a:latin typeface="Aptos Narrow" panose="020B0004020202020204" pitchFamily="34" charset="0"/>
            </a:endParaRPr>
          </a:p>
        </p:txBody>
      </p:sp>
    </p:spTree>
    <p:extLst>
      <p:ext uri="{BB962C8B-B14F-4D97-AF65-F5344CB8AC3E}">
        <p14:creationId xmlns:p14="http://schemas.microsoft.com/office/powerpoint/2010/main" val="1667855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The Geodatabase (Design)</a:t>
            </a:r>
          </a:p>
        </p:txBody>
      </p:sp>
      <p:sp>
        <p:nvSpPr>
          <p:cNvPr id="14" name="Content Placeholder 13"/>
          <p:cNvSpPr>
            <a:spLocks noGrp="1"/>
          </p:cNvSpPr>
          <p:nvPr>
            <p:ph idx="1"/>
          </p:nvPr>
        </p:nvSpPr>
        <p:spPr>
          <a:xfrm>
            <a:off x="838200" y="5225719"/>
            <a:ext cx="9020502" cy="4738085"/>
          </a:xfrm>
        </p:spPr>
        <p:txBody>
          <a:bodyPr>
            <a:normAutofit/>
          </a:bodyPr>
          <a:lstStyle/>
          <a:p>
            <a:pPr lvl="0"/>
            <a:r>
              <a:rPr lang="en-US" b="1" dirty="0">
                <a:latin typeface="Aptos Narrow" panose="020B0004020202020204" pitchFamily="34" charset="0"/>
              </a:rPr>
              <a:t>Topological rules?</a:t>
            </a:r>
          </a:p>
          <a:p>
            <a:pPr lvl="0"/>
            <a:r>
              <a:rPr lang="en-US" b="1" dirty="0">
                <a:latin typeface="Aptos Narrow" panose="020B0004020202020204" pitchFamily="34" charset="0"/>
              </a:rPr>
              <a:t>Relationships?</a:t>
            </a:r>
          </a:p>
          <a:p>
            <a:pPr lvl="0"/>
            <a:r>
              <a:rPr lang="en-US" b="1" dirty="0">
                <a:latin typeface="Aptos Narrow" panose="020B0004020202020204" pitchFamily="34" charset="0"/>
              </a:rPr>
              <a:t>ER Diagram?</a:t>
            </a:r>
            <a:endParaRPr lang="en-US" dirty="0">
              <a:latin typeface="Aptos Narrow" panose="020B0004020202020204" pitchFamily="34" charset="0"/>
            </a:endParaRPr>
          </a:p>
        </p:txBody>
      </p:sp>
      <p:graphicFrame>
        <p:nvGraphicFramePr>
          <p:cNvPr id="4" name="Table 3">
            <a:extLst>
              <a:ext uri="{FF2B5EF4-FFF2-40B4-BE49-F238E27FC236}">
                <a16:creationId xmlns:a16="http://schemas.microsoft.com/office/drawing/2014/main" id="{9215DEF3-34C8-C75B-674F-F34A89912A75}"/>
              </a:ext>
            </a:extLst>
          </p:cNvPr>
          <p:cNvGraphicFramePr>
            <a:graphicFrameLocks noGrp="1"/>
          </p:cNvGraphicFramePr>
          <p:nvPr>
            <p:extLst>
              <p:ext uri="{D42A27DB-BD31-4B8C-83A1-F6EECF244321}">
                <p14:modId xmlns:p14="http://schemas.microsoft.com/office/powerpoint/2010/main" val="2194407976"/>
              </p:ext>
            </p:extLst>
          </p:nvPr>
        </p:nvGraphicFramePr>
        <p:xfrm>
          <a:off x="938922" y="1554438"/>
          <a:ext cx="10822156" cy="3570140"/>
        </p:xfrm>
        <a:graphic>
          <a:graphicData uri="http://schemas.openxmlformats.org/drawingml/2006/table">
            <a:tbl>
              <a:tblPr firstRow="1" bandRow="1">
                <a:tableStyleId>{BC89EF96-8CEA-46FF-86C4-4CE0E7609802}</a:tableStyleId>
              </a:tblPr>
              <a:tblGrid>
                <a:gridCol w="2705539">
                  <a:extLst>
                    <a:ext uri="{9D8B030D-6E8A-4147-A177-3AD203B41FA5}">
                      <a16:colId xmlns:a16="http://schemas.microsoft.com/office/drawing/2014/main" val="2969059172"/>
                    </a:ext>
                  </a:extLst>
                </a:gridCol>
                <a:gridCol w="2705539">
                  <a:extLst>
                    <a:ext uri="{9D8B030D-6E8A-4147-A177-3AD203B41FA5}">
                      <a16:colId xmlns:a16="http://schemas.microsoft.com/office/drawing/2014/main" val="3898573265"/>
                    </a:ext>
                  </a:extLst>
                </a:gridCol>
                <a:gridCol w="2705539">
                  <a:extLst>
                    <a:ext uri="{9D8B030D-6E8A-4147-A177-3AD203B41FA5}">
                      <a16:colId xmlns:a16="http://schemas.microsoft.com/office/drawing/2014/main" val="3814933889"/>
                    </a:ext>
                  </a:extLst>
                </a:gridCol>
                <a:gridCol w="2705539">
                  <a:extLst>
                    <a:ext uri="{9D8B030D-6E8A-4147-A177-3AD203B41FA5}">
                      <a16:colId xmlns:a16="http://schemas.microsoft.com/office/drawing/2014/main" val="3935153876"/>
                    </a:ext>
                  </a:extLst>
                </a:gridCol>
              </a:tblGrid>
              <a:tr h="418580">
                <a:tc>
                  <a:txBody>
                    <a:bodyPr/>
                    <a:lstStyle/>
                    <a:p>
                      <a:r>
                        <a:rPr lang="en-US" dirty="0"/>
                        <a:t>Name</a:t>
                      </a:r>
                    </a:p>
                  </a:txBody>
                  <a:tcPr/>
                </a:tc>
                <a:tc>
                  <a:txBody>
                    <a:bodyPr/>
                    <a:lstStyle/>
                    <a:p>
                      <a:r>
                        <a:rPr lang="en-US" dirty="0"/>
                        <a:t>Source</a:t>
                      </a:r>
                    </a:p>
                  </a:txBody>
                  <a:tcPr/>
                </a:tc>
                <a:tc>
                  <a:txBody>
                    <a:bodyPr/>
                    <a:lstStyle/>
                    <a:p>
                      <a:r>
                        <a:rPr lang="en-US" dirty="0"/>
                        <a:t>Geometry</a:t>
                      </a:r>
                    </a:p>
                  </a:txBody>
                  <a:tcPr/>
                </a:tc>
                <a:tc>
                  <a:txBody>
                    <a:bodyPr/>
                    <a:lstStyle/>
                    <a:p>
                      <a:r>
                        <a:rPr lang="en-US" dirty="0"/>
                        <a:t>Relevant Attributes</a:t>
                      </a:r>
                    </a:p>
                  </a:txBody>
                  <a:tcPr/>
                </a:tc>
                <a:extLst>
                  <a:ext uri="{0D108BD9-81ED-4DB2-BD59-A6C34878D82A}">
                    <a16:rowId xmlns:a16="http://schemas.microsoft.com/office/drawing/2014/main" val="1455808334"/>
                  </a:ext>
                </a:extLst>
              </a:tr>
              <a:tr h="418580">
                <a:tc>
                  <a:txBody>
                    <a:bodyPr/>
                    <a:lstStyle/>
                    <a:p>
                      <a:r>
                        <a:rPr lang="en-US" dirty="0"/>
                        <a:t>hurricanes</a:t>
                      </a:r>
                    </a:p>
                  </a:txBody>
                  <a:tcPr/>
                </a:tc>
                <a:tc>
                  <a:txBody>
                    <a:bodyPr/>
                    <a:lstStyle/>
                    <a:p>
                      <a:r>
                        <a:rPr lang="en-US" dirty="0"/>
                        <a:t>MapCruzin.com</a:t>
                      </a:r>
                    </a:p>
                  </a:txBody>
                  <a:tcPr/>
                </a:tc>
                <a:tc>
                  <a:txBody>
                    <a:bodyPr/>
                    <a:lstStyle/>
                    <a:p>
                      <a:r>
                        <a:rPr lang="en-US" dirty="0"/>
                        <a:t>line</a:t>
                      </a:r>
                    </a:p>
                  </a:txBody>
                  <a:tcPr/>
                </a:tc>
                <a:tc>
                  <a:txBody>
                    <a:bodyPr/>
                    <a:lstStyle/>
                    <a:p>
                      <a:r>
                        <a:rPr lang="en-US" sz="1600" dirty="0"/>
                        <a:t>name, year, </a:t>
                      </a:r>
                      <a:r>
                        <a:rPr lang="en-US" sz="1600" dirty="0" err="1"/>
                        <a:t>wind_mph</a:t>
                      </a:r>
                      <a:endParaRPr lang="en-US" sz="1600" dirty="0"/>
                    </a:p>
                  </a:txBody>
                  <a:tcPr/>
                </a:tc>
                <a:extLst>
                  <a:ext uri="{0D108BD9-81ED-4DB2-BD59-A6C34878D82A}">
                    <a16:rowId xmlns:a16="http://schemas.microsoft.com/office/drawing/2014/main" val="1173467523"/>
                  </a:ext>
                </a:extLst>
              </a:tr>
              <a:tr h="418580">
                <a:tc>
                  <a:txBody>
                    <a:bodyPr/>
                    <a:lstStyle/>
                    <a:p>
                      <a:r>
                        <a:rPr lang="en-US" dirty="0" err="1"/>
                        <a:t>usa_major_cities</a:t>
                      </a:r>
                      <a:endParaRPr lang="en-US" dirty="0"/>
                    </a:p>
                  </a:txBody>
                  <a:tcPr/>
                </a:tc>
                <a:tc>
                  <a:txBody>
                    <a:bodyPr/>
                    <a:lstStyle/>
                    <a:p>
                      <a:r>
                        <a:rPr lang="en-US" dirty="0"/>
                        <a:t>ArcGIS Hub</a:t>
                      </a:r>
                    </a:p>
                  </a:txBody>
                  <a:tcPr/>
                </a:tc>
                <a:tc>
                  <a:txBody>
                    <a:bodyPr/>
                    <a:lstStyle/>
                    <a:p>
                      <a:r>
                        <a:rPr lang="en-US" dirty="0"/>
                        <a:t>point</a:t>
                      </a:r>
                    </a:p>
                  </a:txBody>
                  <a:tcPr/>
                </a:tc>
                <a:tc>
                  <a:txBody>
                    <a:bodyPr/>
                    <a:lstStyle/>
                    <a:p>
                      <a:r>
                        <a:rPr lang="en-US" sz="1400" dirty="0"/>
                        <a:t>name, population, families</a:t>
                      </a:r>
                    </a:p>
                  </a:txBody>
                  <a:tcPr/>
                </a:tc>
                <a:extLst>
                  <a:ext uri="{0D108BD9-81ED-4DB2-BD59-A6C34878D82A}">
                    <a16:rowId xmlns:a16="http://schemas.microsoft.com/office/drawing/2014/main" val="2889524123"/>
                  </a:ext>
                </a:extLst>
              </a:tr>
              <a:tr h="418580">
                <a:tc>
                  <a:txBody>
                    <a:bodyPr/>
                    <a:lstStyle/>
                    <a:p>
                      <a:r>
                        <a:rPr lang="en-US" dirty="0" err="1"/>
                        <a:t>states_shapefile</a:t>
                      </a:r>
                      <a:endParaRPr lang="en-US" dirty="0"/>
                    </a:p>
                  </a:txBody>
                  <a:tcPr/>
                </a:tc>
                <a:tc>
                  <a:txBody>
                    <a:bodyPr/>
                    <a:lstStyle/>
                    <a:p>
                      <a:r>
                        <a:rPr lang="en-US" dirty="0"/>
                        <a:t>ArcGIS Hub</a:t>
                      </a:r>
                    </a:p>
                  </a:txBody>
                  <a:tcPr/>
                </a:tc>
                <a:tc>
                  <a:txBody>
                    <a:bodyPr/>
                    <a:lstStyle/>
                    <a:p>
                      <a:r>
                        <a:rPr lang="en-US" dirty="0"/>
                        <a:t>polygon</a:t>
                      </a:r>
                    </a:p>
                  </a:txBody>
                  <a:tcPr/>
                </a:tc>
                <a:tc>
                  <a:txBody>
                    <a:bodyPr/>
                    <a:lstStyle/>
                    <a:p>
                      <a:r>
                        <a:rPr lang="en-US" sz="1600" dirty="0" err="1"/>
                        <a:t>state_name</a:t>
                      </a:r>
                      <a:r>
                        <a:rPr lang="en-US" sz="1600" dirty="0"/>
                        <a:t>, </a:t>
                      </a:r>
                      <a:r>
                        <a:rPr lang="en-US" sz="1600" dirty="0" err="1"/>
                        <a:t>state_code</a:t>
                      </a:r>
                      <a:endParaRPr lang="en-US" sz="1600" dirty="0"/>
                    </a:p>
                  </a:txBody>
                  <a:tcPr/>
                </a:tc>
                <a:extLst>
                  <a:ext uri="{0D108BD9-81ED-4DB2-BD59-A6C34878D82A}">
                    <a16:rowId xmlns:a16="http://schemas.microsoft.com/office/drawing/2014/main" val="2295193017"/>
                  </a:ext>
                </a:extLst>
              </a:tr>
              <a:tr h="418580">
                <a:tc>
                  <a:txBody>
                    <a:bodyPr/>
                    <a:lstStyle/>
                    <a:p>
                      <a:r>
                        <a:rPr lang="en-US" dirty="0"/>
                        <a:t>hospitals</a:t>
                      </a:r>
                    </a:p>
                  </a:txBody>
                  <a:tcPr/>
                </a:tc>
                <a:tc>
                  <a:txBody>
                    <a:bodyPr/>
                    <a:lstStyle/>
                    <a:p>
                      <a:r>
                        <a:rPr lang="en-US" dirty="0"/>
                        <a:t>HIFLD database</a:t>
                      </a:r>
                    </a:p>
                  </a:txBody>
                  <a:tcPr/>
                </a:tc>
                <a:tc>
                  <a:txBody>
                    <a:bodyPr/>
                    <a:lstStyle/>
                    <a:p>
                      <a:r>
                        <a:rPr lang="en-US" dirty="0"/>
                        <a:t>point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name, id, address, beds</a:t>
                      </a:r>
                    </a:p>
                  </a:txBody>
                  <a:tcPr/>
                </a:tc>
                <a:extLst>
                  <a:ext uri="{0D108BD9-81ED-4DB2-BD59-A6C34878D82A}">
                    <a16:rowId xmlns:a16="http://schemas.microsoft.com/office/drawing/2014/main" val="2229923006"/>
                  </a:ext>
                </a:extLst>
              </a:tr>
              <a:tr h="418580">
                <a:tc>
                  <a:txBody>
                    <a:bodyPr/>
                    <a:lstStyle/>
                    <a:p>
                      <a:r>
                        <a:rPr lang="en-US" dirty="0" err="1"/>
                        <a:t>petroleum_refinery</a:t>
                      </a:r>
                      <a:endParaRPr lang="en-US" dirty="0"/>
                    </a:p>
                  </a:txBody>
                  <a:tcPr/>
                </a:tc>
                <a:tc>
                  <a:txBody>
                    <a:bodyPr/>
                    <a:lstStyle/>
                    <a:p>
                      <a:r>
                        <a:rPr lang="en-US" dirty="0"/>
                        <a:t>EIA</a:t>
                      </a:r>
                    </a:p>
                  </a:txBody>
                  <a:tcPr/>
                </a:tc>
                <a:tc>
                  <a:txBody>
                    <a:bodyPr/>
                    <a:lstStyle/>
                    <a:p>
                      <a:r>
                        <a:rPr lang="en-US" dirty="0"/>
                        <a:t>point</a:t>
                      </a:r>
                    </a:p>
                  </a:txBody>
                  <a:tcPr/>
                </a:tc>
                <a:tc>
                  <a:txBody>
                    <a:bodyPr/>
                    <a:lstStyle/>
                    <a:p>
                      <a:r>
                        <a:rPr lang="en-US" sz="1600" dirty="0" err="1"/>
                        <a:t>site_id</a:t>
                      </a:r>
                      <a:r>
                        <a:rPr lang="en-US" sz="1600" dirty="0"/>
                        <a:t>, company, state</a:t>
                      </a:r>
                    </a:p>
                  </a:txBody>
                  <a:tcPr/>
                </a:tc>
                <a:extLst>
                  <a:ext uri="{0D108BD9-81ED-4DB2-BD59-A6C34878D82A}">
                    <a16:rowId xmlns:a16="http://schemas.microsoft.com/office/drawing/2014/main" val="1136895499"/>
                  </a:ext>
                </a:extLst>
              </a:tr>
              <a:tr h="418580">
                <a:tc>
                  <a:txBody>
                    <a:bodyPr/>
                    <a:lstStyle/>
                    <a:p>
                      <a:r>
                        <a:rPr lang="en-US" dirty="0" err="1"/>
                        <a:t>powerplants_us_eia</a:t>
                      </a:r>
                      <a:endParaRPr lang="en-US" dirty="0"/>
                    </a:p>
                  </a:txBody>
                  <a:tcPr/>
                </a:tc>
                <a:tc>
                  <a:txBody>
                    <a:bodyPr/>
                    <a:lstStyle/>
                    <a:p>
                      <a:r>
                        <a:rPr lang="en-US" dirty="0"/>
                        <a:t>EIA</a:t>
                      </a:r>
                    </a:p>
                  </a:txBody>
                  <a:tcPr/>
                </a:tc>
                <a:tc>
                  <a:txBody>
                    <a:bodyPr/>
                    <a:lstStyle/>
                    <a:p>
                      <a:r>
                        <a:rPr lang="en-US" dirty="0"/>
                        <a:t>point</a:t>
                      </a:r>
                    </a:p>
                  </a:txBody>
                  <a:tcPr/>
                </a:tc>
                <a:tc>
                  <a:txBody>
                    <a:bodyPr/>
                    <a:lstStyle/>
                    <a:p>
                      <a:r>
                        <a:rPr lang="en-US" sz="1600" dirty="0" err="1"/>
                        <a:t>plant_code</a:t>
                      </a:r>
                      <a:r>
                        <a:rPr lang="en-US" sz="1600" dirty="0"/>
                        <a:t>, </a:t>
                      </a:r>
                      <a:r>
                        <a:rPr lang="en-US" sz="1600" dirty="0" err="1"/>
                        <a:t>plant_name</a:t>
                      </a:r>
                      <a:endParaRPr lang="en-US" sz="1600" dirty="0"/>
                    </a:p>
                  </a:txBody>
                  <a:tcPr/>
                </a:tc>
                <a:extLst>
                  <a:ext uri="{0D108BD9-81ED-4DB2-BD59-A6C34878D82A}">
                    <a16:rowId xmlns:a16="http://schemas.microsoft.com/office/drawing/2014/main" val="2460209373"/>
                  </a:ext>
                </a:extLst>
              </a:tr>
              <a:tr h="418580">
                <a:tc>
                  <a:txBody>
                    <a:bodyPr/>
                    <a:lstStyle/>
                    <a:p>
                      <a:r>
                        <a:rPr lang="en-US" sz="1600" dirty="0"/>
                        <a:t>nautralgas_processingplants_us_2012</a:t>
                      </a:r>
                    </a:p>
                  </a:txBody>
                  <a:tcPr/>
                </a:tc>
                <a:tc>
                  <a:txBody>
                    <a:bodyPr/>
                    <a:lstStyle/>
                    <a:p>
                      <a:r>
                        <a:rPr lang="en-US" dirty="0"/>
                        <a:t>Stanford Digital Repository</a:t>
                      </a:r>
                    </a:p>
                  </a:txBody>
                  <a:tcPr/>
                </a:tc>
                <a:tc>
                  <a:txBody>
                    <a:bodyPr/>
                    <a:lstStyle/>
                    <a:p>
                      <a:r>
                        <a:rPr lang="en-US" dirty="0"/>
                        <a:t>point</a:t>
                      </a:r>
                    </a:p>
                  </a:txBody>
                  <a:tcPr/>
                </a:tc>
                <a:tc>
                  <a:txBody>
                    <a:bodyPr/>
                    <a:lstStyle/>
                    <a:p>
                      <a:r>
                        <a:rPr lang="en-US" sz="1600" dirty="0" err="1"/>
                        <a:t>plant_name</a:t>
                      </a:r>
                      <a:r>
                        <a:rPr lang="en-US" sz="1600" dirty="0"/>
                        <a:t>, state</a:t>
                      </a:r>
                    </a:p>
                  </a:txBody>
                  <a:tcPr/>
                </a:tc>
                <a:extLst>
                  <a:ext uri="{0D108BD9-81ED-4DB2-BD59-A6C34878D82A}">
                    <a16:rowId xmlns:a16="http://schemas.microsoft.com/office/drawing/2014/main" val="4189574625"/>
                  </a:ext>
                </a:extLst>
              </a:tr>
            </a:tbl>
          </a:graphicData>
        </a:graphic>
      </p:graphicFrame>
    </p:spTree>
    <p:extLst>
      <p:ext uri="{BB962C8B-B14F-4D97-AF65-F5344CB8AC3E}">
        <p14:creationId xmlns:p14="http://schemas.microsoft.com/office/powerpoint/2010/main" val="2641192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CF8980-4058-7F33-38C2-6A0D1284D11C}"/>
              </a:ext>
            </a:extLst>
          </p:cNvPr>
          <p:cNvSpPr>
            <a:spLocks noGrp="1"/>
          </p:cNvSpPr>
          <p:nvPr>
            <p:ph type="title"/>
          </p:nvPr>
        </p:nvSpPr>
        <p:spPr>
          <a:xfrm>
            <a:off x="838200" y="2109845"/>
            <a:ext cx="10515600" cy="1325563"/>
          </a:xfrm>
        </p:spPr>
        <p:txBody>
          <a:bodyPr>
            <a:normAutofit fontScale="90000"/>
          </a:bodyPr>
          <a:lstStyle/>
          <a:p>
            <a:pPr algn="ctr"/>
            <a:r>
              <a:rPr lang="en-US" dirty="0"/>
              <a:t>Applications of the Database</a:t>
            </a:r>
            <a:br>
              <a:rPr lang="en-US" dirty="0"/>
            </a:br>
            <a:r>
              <a:rPr lang="en-US" dirty="0"/>
              <a:t>(Let’s do some analysis with queries and ArcGIS Pro!)</a:t>
            </a:r>
          </a:p>
        </p:txBody>
      </p:sp>
      <p:sp>
        <p:nvSpPr>
          <p:cNvPr id="6" name="Subtitle 9">
            <a:extLst>
              <a:ext uri="{FF2B5EF4-FFF2-40B4-BE49-F238E27FC236}">
                <a16:creationId xmlns:a16="http://schemas.microsoft.com/office/drawing/2014/main" id="{05538048-A481-F3D5-7BB1-EE47E3C009F0}"/>
              </a:ext>
            </a:extLst>
          </p:cNvPr>
          <p:cNvSpPr txBox="1">
            <a:spLocks/>
          </p:cNvSpPr>
          <p:nvPr/>
        </p:nvSpPr>
        <p:spPr>
          <a:xfrm>
            <a:off x="1524000" y="4122299"/>
            <a:ext cx="9144000" cy="1655762"/>
          </a:xfrm>
          <a:prstGeom prst="rect">
            <a:avLst/>
          </a:prstGeom>
        </p:spPr>
        <p:txBody>
          <a:bodyPr/>
          <a:lst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sz="2800" kern="1200">
                <a:solidFill>
                  <a:schemeClr val="tx1"/>
                </a:solidFill>
                <a:latin typeface="+mn-lt"/>
                <a:ea typeface="+mn-ea"/>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1800" kern="1200">
                <a:solidFill>
                  <a:schemeClr val="tx1"/>
                </a:solidFill>
                <a:latin typeface="+mn-lt"/>
                <a:ea typeface="+mn-ea"/>
                <a:cs typeface="+mn-cs"/>
              </a:defRPr>
            </a:lvl9pPr>
          </a:lstStyle>
          <a:p>
            <a:pPr marL="0" indent="0">
              <a:buNone/>
            </a:pPr>
            <a:r>
              <a:rPr lang="en-US" dirty="0"/>
              <a:t>Note: use the GROUP BY clause because of how the hurricane data is stored.</a:t>
            </a:r>
          </a:p>
        </p:txBody>
      </p:sp>
    </p:spTree>
    <p:extLst>
      <p:ext uri="{BB962C8B-B14F-4D97-AF65-F5344CB8AC3E}">
        <p14:creationId xmlns:p14="http://schemas.microsoft.com/office/powerpoint/2010/main" val="36163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3236"/>
            <a:ext cx="12123683" cy="1325563"/>
          </a:xfrm>
        </p:spPr>
        <p:txBody>
          <a:bodyPr>
            <a:noAutofit/>
          </a:bodyPr>
          <a:lstStyle/>
          <a:p>
            <a:r>
              <a:rPr lang="en-US" sz="3600" dirty="0"/>
              <a:t>Which hurricanes made landfall over Florida in 2004? What was the maximum wind speed for these storms as they passed over?</a:t>
            </a:r>
          </a:p>
        </p:txBody>
      </p:sp>
      <p:sp>
        <p:nvSpPr>
          <p:cNvPr id="5" name="Title 1">
            <a:extLst>
              <a:ext uri="{FF2B5EF4-FFF2-40B4-BE49-F238E27FC236}">
                <a16:creationId xmlns:a16="http://schemas.microsoft.com/office/drawing/2014/main" id="{DA0575AE-8F07-06DE-1E17-A319D78EB210}"/>
              </a:ext>
            </a:extLst>
          </p:cNvPr>
          <p:cNvSpPr txBox="1">
            <a:spLocks/>
          </p:cNvSpPr>
          <p:nvPr/>
        </p:nvSpPr>
        <p:spPr>
          <a:xfrm>
            <a:off x="5357647" y="1409604"/>
            <a:ext cx="12123683"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a:lstStyle>
          <a:p>
            <a:r>
              <a:rPr lang="en-US" sz="2800" dirty="0">
                <a:ln w="22225">
                  <a:solidFill>
                    <a:srgbClr val="FF0000"/>
                  </a:solidFill>
                  <a:prstDash val="solid"/>
                </a:ln>
                <a:solidFill>
                  <a:srgbClr val="FF0000"/>
                </a:solidFill>
              </a:rPr>
              <a:t>Query:</a:t>
            </a:r>
          </a:p>
        </p:txBody>
      </p:sp>
      <p:sp>
        <p:nvSpPr>
          <p:cNvPr id="7" name="TextBox 6">
            <a:extLst>
              <a:ext uri="{FF2B5EF4-FFF2-40B4-BE49-F238E27FC236}">
                <a16:creationId xmlns:a16="http://schemas.microsoft.com/office/drawing/2014/main" id="{760F042A-58BF-9DBB-DA36-081C3BC668F7}"/>
              </a:ext>
            </a:extLst>
          </p:cNvPr>
          <p:cNvSpPr txBox="1"/>
          <p:nvPr/>
        </p:nvSpPr>
        <p:spPr>
          <a:xfrm>
            <a:off x="394410" y="3309561"/>
            <a:ext cx="4508666" cy="2585323"/>
          </a:xfrm>
          <a:prstGeom prst="rect">
            <a:avLst/>
          </a:prstGeom>
          <a:noFill/>
        </p:spPr>
        <p:txBody>
          <a:bodyPr wrap="square">
            <a:spAutoFit/>
          </a:bodyPr>
          <a:lstStyle/>
          <a:p>
            <a:r>
              <a:rPr lang="en-US" dirty="0">
                <a:solidFill>
                  <a:schemeClr val="bg1"/>
                </a:solidFill>
              </a:rPr>
              <a:t>SELECT </a:t>
            </a:r>
            <a:r>
              <a:rPr lang="en-US" dirty="0" err="1">
                <a:solidFill>
                  <a:schemeClr val="bg1"/>
                </a:solidFill>
              </a:rPr>
              <a:t>h.YEAR</a:t>
            </a:r>
            <a:r>
              <a:rPr lang="en-US" dirty="0">
                <a:solidFill>
                  <a:schemeClr val="bg1"/>
                </a:solidFill>
              </a:rPr>
              <a:t>, h.NAME, MAX(</a:t>
            </a:r>
            <a:r>
              <a:rPr lang="en-US" dirty="0" err="1">
                <a:solidFill>
                  <a:schemeClr val="bg1"/>
                </a:solidFill>
              </a:rPr>
              <a:t>h.wind_mph</a:t>
            </a:r>
            <a:r>
              <a:rPr lang="en-US" dirty="0">
                <a:solidFill>
                  <a:schemeClr val="bg1"/>
                </a:solidFill>
              </a:rPr>
              <a:t>) AS </a:t>
            </a:r>
            <a:r>
              <a:rPr lang="en-US" dirty="0" err="1">
                <a:solidFill>
                  <a:schemeClr val="bg1"/>
                </a:solidFill>
              </a:rPr>
              <a:t>max_wind_speed</a:t>
            </a:r>
            <a:endParaRPr lang="en-US" dirty="0">
              <a:solidFill>
                <a:schemeClr val="bg1"/>
              </a:solidFill>
            </a:endParaRPr>
          </a:p>
          <a:p>
            <a:r>
              <a:rPr lang="en-US" dirty="0">
                <a:solidFill>
                  <a:schemeClr val="bg1"/>
                </a:solidFill>
              </a:rPr>
              <a:t>FROM hurmjrl020 AS h</a:t>
            </a:r>
          </a:p>
          <a:p>
            <a:r>
              <a:rPr lang="en-US" dirty="0">
                <a:solidFill>
                  <a:schemeClr val="bg1"/>
                </a:solidFill>
              </a:rPr>
              <a:t>WHERE </a:t>
            </a:r>
            <a:r>
              <a:rPr lang="en-US" dirty="0" err="1">
                <a:solidFill>
                  <a:schemeClr val="bg1"/>
                </a:solidFill>
              </a:rPr>
              <a:t>ST_Intersects</a:t>
            </a:r>
            <a:r>
              <a:rPr lang="en-US" dirty="0">
                <a:solidFill>
                  <a:schemeClr val="bg1"/>
                </a:solidFill>
              </a:rPr>
              <a:t>(</a:t>
            </a:r>
            <a:r>
              <a:rPr lang="en-US" dirty="0" err="1">
                <a:solidFill>
                  <a:schemeClr val="bg1"/>
                </a:solidFill>
              </a:rPr>
              <a:t>h.geom</a:t>
            </a:r>
            <a:r>
              <a:rPr lang="en-US" dirty="0">
                <a:solidFill>
                  <a:schemeClr val="bg1"/>
                </a:solidFill>
              </a:rPr>
              <a:t>, (SELECT </a:t>
            </a:r>
            <a:r>
              <a:rPr lang="en-US" dirty="0" err="1">
                <a:solidFill>
                  <a:schemeClr val="bg1"/>
                </a:solidFill>
              </a:rPr>
              <a:t>geom</a:t>
            </a:r>
            <a:r>
              <a:rPr lang="en-US" dirty="0">
                <a:solidFill>
                  <a:schemeClr val="bg1"/>
                </a:solidFill>
              </a:rPr>
              <a:t> FROM </a:t>
            </a:r>
            <a:r>
              <a:rPr lang="en-US" dirty="0" err="1">
                <a:solidFill>
                  <a:schemeClr val="bg1"/>
                </a:solidFill>
              </a:rPr>
              <a:t>states_shapefile</a:t>
            </a:r>
            <a:r>
              <a:rPr lang="en-US" dirty="0">
                <a:solidFill>
                  <a:schemeClr val="bg1"/>
                </a:solidFill>
              </a:rPr>
              <a:t> WHERE </a:t>
            </a:r>
            <a:r>
              <a:rPr lang="en-US" dirty="0" err="1">
                <a:solidFill>
                  <a:schemeClr val="bg1"/>
                </a:solidFill>
              </a:rPr>
              <a:t>state_name</a:t>
            </a:r>
            <a:r>
              <a:rPr lang="en-US" dirty="0">
                <a:solidFill>
                  <a:schemeClr val="bg1"/>
                </a:solidFill>
              </a:rPr>
              <a:t> = 'FLORIDA'))</a:t>
            </a:r>
          </a:p>
          <a:p>
            <a:r>
              <a:rPr lang="en-US" dirty="0">
                <a:solidFill>
                  <a:schemeClr val="bg1"/>
                </a:solidFill>
              </a:rPr>
              <a:t>AND </a:t>
            </a:r>
            <a:r>
              <a:rPr lang="en-US" dirty="0" err="1">
                <a:solidFill>
                  <a:schemeClr val="bg1"/>
                </a:solidFill>
              </a:rPr>
              <a:t>h.YEAR</a:t>
            </a:r>
            <a:r>
              <a:rPr lang="en-US" dirty="0">
                <a:solidFill>
                  <a:schemeClr val="bg1"/>
                </a:solidFill>
              </a:rPr>
              <a:t> = 2004</a:t>
            </a:r>
          </a:p>
          <a:p>
            <a:r>
              <a:rPr lang="en-US" dirty="0">
                <a:solidFill>
                  <a:schemeClr val="bg1"/>
                </a:solidFill>
              </a:rPr>
              <a:t>GROUP BY </a:t>
            </a:r>
            <a:r>
              <a:rPr lang="en-US" dirty="0" err="1">
                <a:solidFill>
                  <a:schemeClr val="bg1"/>
                </a:solidFill>
              </a:rPr>
              <a:t>h.YEAR</a:t>
            </a:r>
            <a:r>
              <a:rPr lang="en-US" dirty="0">
                <a:solidFill>
                  <a:schemeClr val="bg1"/>
                </a:solidFill>
              </a:rPr>
              <a:t>, h.NAME;</a:t>
            </a:r>
          </a:p>
        </p:txBody>
      </p:sp>
      <p:pic>
        <p:nvPicPr>
          <p:cNvPr id="8" name="Picture 7">
            <a:extLst>
              <a:ext uri="{FF2B5EF4-FFF2-40B4-BE49-F238E27FC236}">
                <a16:creationId xmlns:a16="http://schemas.microsoft.com/office/drawing/2014/main" id="{92A4A27A-65E0-6073-7999-322B38B8179A}"/>
              </a:ext>
            </a:extLst>
          </p:cNvPr>
          <p:cNvPicPr>
            <a:picLocks noChangeAspect="1"/>
          </p:cNvPicPr>
          <p:nvPr/>
        </p:nvPicPr>
        <p:blipFill rotWithShape="1">
          <a:blip r:embed="rId2"/>
          <a:srcRect l="5377" t="1314" r="391" b="68277"/>
          <a:stretch/>
        </p:blipFill>
        <p:spPr>
          <a:xfrm>
            <a:off x="1726976" y="2404783"/>
            <a:ext cx="9066412" cy="1299222"/>
          </a:xfrm>
          <a:prstGeom prst="rect">
            <a:avLst/>
          </a:prstGeom>
          <a:ln>
            <a:solidFill>
              <a:schemeClr val="tx1"/>
            </a:solidFill>
          </a:ln>
        </p:spPr>
      </p:pic>
      <p:pic>
        <p:nvPicPr>
          <p:cNvPr id="9" name="Picture 8">
            <a:extLst>
              <a:ext uri="{FF2B5EF4-FFF2-40B4-BE49-F238E27FC236}">
                <a16:creationId xmlns:a16="http://schemas.microsoft.com/office/drawing/2014/main" id="{1CE595ED-6062-B086-637E-DD7446A297BF}"/>
              </a:ext>
            </a:extLst>
          </p:cNvPr>
          <p:cNvPicPr>
            <a:picLocks noChangeAspect="1"/>
          </p:cNvPicPr>
          <p:nvPr/>
        </p:nvPicPr>
        <p:blipFill rotWithShape="1">
          <a:blip r:embed="rId3"/>
          <a:srcRect t="60091" r="52412" b="7718"/>
          <a:stretch/>
        </p:blipFill>
        <p:spPr>
          <a:xfrm>
            <a:off x="3475239" y="4495929"/>
            <a:ext cx="5173201" cy="1554563"/>
          </a:xfrm>
          <a:prstGeom prst="rect">
            <a:avLst/>
          </a:prstGeom>
          <a:ln>
            <a:solidFill>
              <a:schemeClr val="tx1"/>
            </a:solidFill>
          </a:ln>
        </p:spPr>
      </p:pic>
      <p:sp>
        <p:nvSpPr>
          <p:cNvPr id="6" name="Title 1">
            <a:extLst>
              <a:ext uri="{FF2B5EF4-FFF2-40B4-BE49-F238E27FC236}">
                <a16:creationId xmlns:a16="http://schemas.microsoft.com/office/drawing/2014/main" id="{B8808768-7198-A5FA-CB13-481A31809E04}"/>
              </a:ext>
            </a:extLst>
          </p:cNvPr>
          <p:cNvSpPr txBox="1">
            <a:spLocks/>
          </p:cNvSpPr>
          <p:nvPr/>
        </p:nvSpPr>
        <p:spPr>
          <a:xfrm>
            <a:off x="5418354" y="3385059"/>
            <a:ext cx="6705328"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a:lstStyle>
          <a:p>
            <a:r>
              <a:rPr lang="en-US" sz="2800" dirty="0">
                <a:ln w="22225">
                  <a:solidFill>
                    <a:srgbClr val="00B050"/>
                  </a:solidFill>
                  <a:prstDash val="solid"/>
                </a:ln>
                <a:solidFill>
                  <a:srgbClr val="92D050"/>
                </a:solidFill>
              </a:rPr>
              <a:t>Result:</a:t>
            </a:r>
            <a:endParaRPr lang="en-US" sz="2800" dirty="0">
              <a:solidFill>
                <a:srgbClr val="FF9966"/>
              </a:solidFill>
            </a:endParaRPr>
          </a:p>
        </p:txBody>
      </p:sp>
    </p:spTree>
    <p:extLst>
      <p:ext uri="{BB962C8B-B14F-4D97-AF65-F5344CB8AC3E}">
        <p14:creationId xmlns:p14="http://schemas.microsoft.com/office/powerpoint/2010/main" val="16733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27AA2B-9073-FDDF-C0A0-2D5F8C0D90F2}"/>
              </a:ext>
            </a:extLst>
          </p:cNvPr>
          <p:cNvSpPr txBox="1"/>
          <p:nvPr/>
        </p:nvSpPr>
        <p:spPr>
          <a:xfrm>
            <a:off x="191438" y="1686998"/>
            <a:ext cx="6096000" cy="5355312"/>
          </a:xfrm>
          <a:prstGeom prst="rect">
            <a:avLst/>
          </a:prstGeom>
          <a:noFill/>
        </p:spPr>
        <p:txBody>
          <a:bodyPr wrap="square">
            <a:spAutoFit/>
          </a:bodyPr>
          <a:lstStyle/>
          <a:p>
            <a:r>
              <a:rPr lang="en-US" dirty="0">
                <a:solidFill>
                  <a:schemeClr val="bg1"/>
                </a:solidFill>
              </a:rPr>
              <a:t>SELECT </a:t>
            </a:r>
          </a:p>
          <a:p>
            <a:r>
              <a:rPr lang="en-US" dirty="0">
                <a:solidFill>
                  <a:schemeClr val="bg1"/>
                </a:solidFill>
              </a:rPr>
              <a:t>    h.NAME AS </a:t>
            </a:r>
            <a:r>
              <a:rPr lang="en-US" dirty="0" err="1">
                <a:solidFill>
                  <a:schemeClr val="bg1"/>
                </a:solidFill>
              </a:rPr>
              <a:t>hurricane_name</a:t>
            </a:r>
            <a:r>
              <a:rPr lang="en-US" dirty="0">
                <a:solidFill>
                  <a:schemeClr val="bg1"/>
                </a:solidFill>
              </a:rPr>
              <a:t>, </a:t>
            </a:r>
            <a:r>
              <a:rPr lang="en-US" dirty="0" err="1">
                <a:solidFill>
                  <a:schemeClr val="bg1"/>
                </a:solidFill>
              </a:rPr>
              <a:t>h.year</a:t>
            </a:r>
            <a:r>
              <a:rPr lang="en-US" dirty="0">
                <a:solidFill>
                  <a:schemeClr val="bg1"/>
                </a:solidFill>
              </a:rPr>
              <a:t> as </a:t>
            </a:r>
            <a:r>
              <a:rPr lang="en-US" dirty="0" err="1">
                <a:solidFill>
                  <a:schemeClr val="bg1"/>
                </a:solidFill>
              </a:rPr>
              <a:t>hurricane_season</a:t>
            </a:r>
            <a:r>
              <a:rPr lang="en-US" dirty="0">
                <a:solidFill>
                  <a:schemeClr val="bg1"/>
                </a:solidFill>
              </a:rPr>
              <a:t>,</a:t>
            </a:r>
          </a:p>
          <a:p>
            <a:r>
              <a:rPr lang="en-US" dirty="0">
                <a:solidFill>
                  <a:schemeClr val="bg1"/>
                </a:solidFill>
              </a:rPr>
              <a:t>    COUNT(DISTINCT c.NAME) AS </a:t>
            </a:r>
            <a:r>
              <a:rPr lang="en-US" dirty="0" err="1">
                <a:solidFill>
                  <a:schemeClr val="bg1"/>
                </a:solidFill>
              </a:rPr>
              <a:t>number_of_cities_affected</a:t>
            </a:r>
            <a:r>
              <a:rPr lang="en-US" dirty="0">
                <a:solidFill>
                  <a:schemeClr val="bg1"/>
                </a:solidFill>
              </a:rPr>
              <a:t>,</a:t>
            </a:r>
          </a:p>
          <a:p>
            <a:r>
              <a:rPr lang="en-US" dirty="0">
                <a:solidFill>
                  <a:schemeClr val="bg1"/>
                </a:solidFill>
              </a:rPr>
              <a:t>    SUM(</a:t>
            </a:r>
            <a:r>
              <a:rPr lang="en-US" dirty="0" err="1">
                <a:solidFill>
                  <a:schemeClr val="bg1"/>
                </a:solidFill>
              </a:rPr>
              <a:t>c.POPULATION</a:t>
            </a:r>
            <a:r>
              <a:rPr lang="en-US" dirty="0">
                <a:solidFill>
                  <a:schemeClr val="bg1"/>
                </a:solidFill>
              </a:rPr>
              <a:t>) AS </a:t>
            </a:r>
            <a:r>
              <a:rPr lang="en-US" dirty="0" err="1">
                <a:solidFill>
                  <a:schemeClr val="bg1"/>
                </a:solidFill>
              </a:rPr>
              <a:t>total_population_affected</a:t>
            </a:r>
            <a:endParaRPr lang="en-US" dirty="0">
              <a:solidFill>
                <a:schemeClr val="bg1"/>
              </a:solidFill>
            </a:endParaRPr>
          </a:p>
          <a:p>
            <a:r>
              <a:rPr lang="en-US" dirty="0">
                <a:solidFill>
                  <a:schemeClr val="bg1"/>
                </a:solidFill>
              </a:rPr>
              <a:t>FROM </a:t>
            </a:r>
          </a:p>
          <a:p>
            <a:r>
              <a:rPr lang="en-US" dirty="0">
                <a:solidFill>
                  <a:schemeClr val="bg1"/>
                </a:solidFill>
              </a:rPr>
              <a:t>    hurmjrl020 AS h</a:t>
            </a:r>
          </a:p>
          <a:p>
            <a:r>
              <a:rPr lang="en-US" dirty="0">
                <a:solidFill>
                  <a:schemeClr val="bg1"/>
                </a:solidFill>
              </a:rPr>
              <a:t>JOIN </a:t>
            </a:r>
          </a:p>
          <a:p>
            <a:r>
              <a:rPr lang="en-US" dirty="0">
                <a:solidFill>
                  <a:schemeClr val="bg1"/>
                </a:solidFill>
              </a:rPr>
              <a:t>    </a:t>
            </a:r>
            <a:r>
              <a:rPr lang="en-US" dirty="0" err="1">
                <a:solidFill>
                  <a:schemeClr val="bg1"/>
                </a:solidFill>
              </a:rPr>
              <a:t>states_shapefile</a:t>
            </a:r>
            <a:r>
              <a:rPr lang="en-US" dirty="0">
                <a:solidFill>
                  <a:schemeClr val="bg1"/>
                </a:solidFill>
              </a:rPr>
              <a:t> AS s ON </a:t>
            </a:r>
            <a:r>
              <a:rPr lang="en-US" dirty="0" err="1">
                <a:solidFill>
                  <a:schemeClr val="bg1"/>
                </a:solidFill>
              </a:rPr>
              <a:t>ST_Intersects</a:t>
            </a:r>
            <a:r>
              <a:rPr lang="en-US" dirty="0">
                <a:solidFill>
                  <a:schemeClr val="bg1"/>
                </a:solidFill>
              </a:rPr>
              <a:t>(</a:t>
            </a:r>
            <a:r>
              <a:rPr lang="en-US" dirty="0" err="1">
                <a:solidFill>
                  <a:schemeClr val="bg1"/>
                </a:solidFill>
              </a:rPr>
              <a:t>h.geom</a:t>
            </a:r>
            <a:r>
              <a:rPr lang="en-US" dirty="0">
                <a:solidFill>
                  <a:schemeClr val="bg1"/>
                </a:solidFill>
              </a:rPr>
              <a:t>, </a:t>
            </a:r>
            <a:r>
              <a:rPr lang="en-US" dirty="0" err="1">
                <a:solidFill>
                  <a:schemeClr val="bg1"/>
                </a:solidFill>
              </a:rPr>
              <a:t>s.geom</a:t>
            </a:r>
            <a:r>
              <a:rPr lang="en-US" dirty="0">
                <a:solidFill>
                  <a:schemeClr val="bg1"/>
                </a:solidFill>
              </a:rPr>
              <a:t>) AND </a:t>
            </a:r>
            <a:r>
              <a:rPr lang="en-US" dirty="0" err="1">
                <a:solidFill>
                  <a:schemeClr val="bg1"/>
                </a:solidFill>
              </a:rPr>
              <a:t>s.State_Name</a:t>
            </a:r>
            <a:r>
              <a:rPr lang="en-US" dirty="0">
                <a:solidFill>
                  <a:schemeClr val="bg1"/>
                </a:solidFill>
              </a:rPr>
              <a:t> = 'TEXAS'</a:t>
            </a:r>
          </a:p>
          <a:p>
            <a:r>
              <a:rPr lang="en-US" dirty="0">
                <a:solidFill>
                  <a:schemeClr val="bg1"/>
                </a:solidFill>
              </a:rPr>
              <a:t>LEFT JOIN </a:t>
            </a:r>
          </a:p>
          <a:p>
            <a:r>
              <a:rPr lang="en-US" dirty="0">
                <a:solidFill>
                  <a:schemeClr val="bg1"/>
                </a:solidFill>
              </a:rPr>
              <a:t>    </a:t>
            </a:r>
            <a:r>
              <a:rPr lang="en-US" dirty="0" err="1">
                <a:solidFill>
                  <a:schemeClr val="bg1"/>
                </a:solidFill>
              </a:rPr>
              <a:t>usa_major_cities</a:t>
            </a:r>
            <a:r>
              <a:rPr lang="en-US" dirty="0">
                <a:solidFill>
                  <a:schemeClr val="bg1"/>
                </a:solidFill>
              </a:rPr>
              <a:t> AS c ON </a:t>
            </a:r>
            <a:r>
              <a:rPr lang="en-US" dirty="0" err="1">
                <a:solidFill>
                  <a:schemeClr val="bg1"/>
                </a:solidFill>
              </a:rPr>
              <a:t>ST_DWithin</a:t>
            </a:r>
            <a:r>
              <a:rPr lang="en-US" dirty="0">
                <a:solidFill>
                  <a:schemeClr val="bg1"/>
                </a:solidFill>
              </a:rPr>
              <a:t>(</a:t>
            </a:r>
            <a:r>
              <a:rPr lang="en-US" dirty="0" err="1">
                <a:solidFill>
                  <a:schemeClr val="bg1"/>
                </a:solidFill>
              </a:rPr>
              <a:t>c.geom</a:t>
            </a:r>
            <a:r>
              <a:rPr lang="en-US" dirty="0">
                <a:solidFill>
                  <a:schemeClr val="bg1"/>
                </a:solidFill>
              </a:rPr>
              <a:t>, </a:t>
            </a:r>
            <a:r>
              <a:rPr lang="en-US" dirty="0" err="1">
                <a:solidFill>
                  <a:schemeClr val="bg1"/>
                </a:solidFill>
              </a:rPr>
              <a:t>h.geom</a:t>
            </a:r>
            <a:r>
              <a:rPr lang="en-US" dirty="0">
                <a:solidFill>
                  <a:schemeClr val="bg1"/>
                </a:solidFill>
              </a:rPr>
              <a:t>, 0.362)  -- Assuming 50 km as the distance threshold</a:t>
            </a:r>
          </a:p>
          <a:p>
            <a:r>
              <a:rPr lang="en-US" dirty="0">
                <a:solidFill>
                  <a:schemeClr val="bg1"/>
                </a:solidFill>
              </a:rPr>
              <a:t>GROUP BY </a:t>
            </a:r>
          </a:p>
          <a:p>
            <a:r>
              <a:rPr lang="en-US" dirty="0">
                <a:solidFill>
                  <a:schemeClr val="bg1"/>
                </a:solidFill>
              </a:rPr>
              <a:t>    h.NAME, </a:t>
            </a:r>
            <a:r>
              <a:rPr lang="en-US" dirty="0" err="1">
                <a:solidFill>
                  <a:schemeClr val="bg1"/>
                </a:solidFill>
              </a:rPr>
              <a:t>h.year</a:t>
            </a:r>
            <a:r>
              <a:rPr lang="en-US" dirty="0">
                <a:solidFill>
                  <a:schemeClr val="bg1"/>
                </a:solidFill>
              </a:rPr>
              <a:t>;</a:t>
            </a:r>
          </a:p>
          <a:p>
            <a:endParaRPr lang="en-US" dirty="0">
              <a:solidFill>
                <a:schemeClr val="bg1"/>
              </a:solidFill>
            </a:endParaRPr>
          </a:p>
          <a:p>
            <a:endParaRPr lang="en-US" dirty="0">
              <a:solidFill>
                <a:schemeClr val="bg1"/>
              </a:solidFill>
            </a:endParaRPr>
          </a:p>
        </p:txBody>
      </p:sp>
      <p:sp>
        <p:nvSpPr>
          <p:cNvPr id="2" name="Title 1"/>
          <p:cNvSpPr>
            <a:spLocks noGrp="1"/>
          </p:cNvSpPr>
          <p:nvPr>
            <p:ph type="title"/>
          </p:nvPr>
        </p:nvSpPr>
        <p:spPr>
          <a:xfrm>
            <a:off x="-1" y="223236"/>
            <a:ext cx="12123683" cy="1325563"/>
          </a:xfrm>
        </p:spPr>
        <p:txBody>
          <a:bodyPr>
            <a:noAutofit/>
          </a:bodyPr>
          <a:lstStyle/>
          <a:p>
            <a:r>
              <a:rPr lang="en-US" sz="3600" dirty="0"/>
              <a:t>Which hurricanes (all time) have made landfall over Texas? How many cities were affected? What is the combined population of these cities?</a:t>
            </a:r>
          </a:p>
        </p:txBody>
      </p:sp>
      <p:sp>
        <p:nvSpPr>
          <p:cNvPr id="5" name="Title 1">
            <a:extLst>
              <a:ext uri="{FF2B5EF4-FFF2-40B4-BE49-F238E27FC236}">
                <a16:creationId xmlns:a16="http://schemas.microsoft.com/office/drawing/2014/main" id="{DA0575AE-8F07-06DE-1E17-A319D78EB210}"/>
              </a:ext>
            </a:extLst>
          </p:cNvPr>
          <p:cNvSpPr txBox="1">
            <a:spLocks/>
          </p:cNvSpPr>
          <p:nvPr/>
        </p:nvSpPr>
        <p:spPr>
          <a:xfrm>
            <a:off x="-2" y="2004739"/>
            <a:ext cx="12123683"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a:lstStyle>
          <a:p>
            <a:r>
              <a:rPr lang="en-US" sz="2800" dirty="0">
                <a:ln w="22225">
                  <a:solidFill>
                    <a:srgbClr val="FF0000"/>
                  </a:solidFill>
                  <a:prstDash val="solid"/>
                </a:ln>
                <a:solidFill>
                  <a:srgbClr val="FF0000"/>
                </a:solidFill>
              </a:rPr>
              <a:t>Query:</a:t>
            </a:r>
          </a:p>
        </p:txBody>
      </p:sp>
      <p:sp>
        <p:nvSpPr>
          <p:cNvPr id="6" name="Title 1">
            <a:extLst>
              <a:ext uri="{FF2B5EF4-FFF2-40B4-BE49-F238E27FC236}">
                <a16:creationId xmlns:a16="http://schemas.microsoft.com/office/drawing/2014/main" id="{B8808768-7198-A5FA-CB13-481A31809E04}"/>
              </a:ext>
            </a:extLst>
          </p:cNvPr>
          <p:cNvSpPr txBox="1">
            <a:spLocks/>
          </p:cNvSpPr>
          <p:nvPr/>
        </p:nvSpPr>
        <p:spPr>
          <a:xfrm>
            <a:off x="6039321" y="1986237"/>
            <a:ext cx="6705328"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a:lstStyle>
          <a:p>
            <a:r>
              <a:rPr lang="en-US" sz="2800" dirty="0">
                <a:ln w="22225">
                  <a:solidFill>
                    <a:srgbClr val="00B050"/>
                  </a:solidFill>
                  <a:prstDash val="solid"/>
                </a:ln>
                <a:solidFill>
                  <a:srgbClr val="92D050"/>
                </a:solidFill>
              </a:rPr>
              <a:t>Result:</a:t>
            </a:r>
            <a:endParaRPr lang="en-US" sz="2800" dirty="0">
              <a:solidFill>
                <a:srgbClr val="FF9966"/>
              </a:solidFill>
            </a:endParaRPr>
          </a:p>
        </p:txBody>
      </p:sp>
      <p:sp>
        <p:nvSpPr>
          <p:cNvPr id="3" name="Subtitle 9">
            <a:extLst>
              <a:ext uri="{FF2B5EF4-FFF2-40B4-BE49-F238E27FC236}">
                <a16:creationId xmlns:a16="http://schemas.microsoft.com/office/drawing/2014/main" id="{A8D84345-7B9D-85EC-E77F-1138ACA12765}"/>
              </a:ext>
            </a:extLst>
          </p:cNvPr>
          <p:cNvSpPr txBox="1">
            <a:spLocks/>
          </p:cNvSpPr>
          <p:nvPr/>
        </p:nvSpPr>
        <p:spPr>
          <a:xfrm>
            <a:off x="388881" y="6460851"/>
            <a:ext cx="12023835" cy="1655762"/>
          </a:xfrm>
          <a:prstGeom prst="rect">
            <a:avLst/>
          </a:prstGeom>
        </p:spPr>
        <p:txBody>
          <a:bodyPr/>
          <a:lstStyle>
            <a:lvl1pPr marL="287338" indent="-287338" algn="l" defTabSz="914400" rtl="0" eaLnBrk="1" latinLnBrk="0" hangingPunct="1">
              <a:lnSpc>
                <a:spcPct val="90000"/>
              </a:lnSpc>
              <a:spcBef>
                <a:spcPct val="30000"/>
              </a:spcBef>
              <a:buClr>
                <a:schemeClr val="accent2">
                  <a:lumMod val="75000"/>
                </a:schemeClr>
              </a:buClr>
              <a:buSzPct val="70000"/>
              <a:buFont typeface="Wingdings" panose="05000000000000000000" pitchFamily="2" charset="2"/>
              <a:buChar char="¤"/>
              <a:defRPr sz="2800" kern="1200">
                <a:solidFill>
                  <a:schemeClr val="tx1"/>
                </a:solidFill>
                <a:latin typeface="+mn-lt"/>
                <a:ea typeface="+mn-ea"/>
                <a:cs typeface="+mn-cs"/>
              </a:defRPr>
            </a:lvl1pPr>
            <a:lvl2pPr marL="739775" indent="-282575"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4">
                  <a:lumMod val="75000"/>
                </a:schemeClr>
              </a:buClr>
              <a:buSzPct val="70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5">
                  <a:lumMod val="75000"/>
                </a:schemeClr>
              </a:buClr>
              <a:buSzPct val="70000"/>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SzPct val="7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6">
                  <a:lumMod val="75000"/>
                </a:schemeClr>
              </a:buClr>
              <a:buSzPct val="70000"/>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1">
                  <a:lumMod val="75000"/>
                </a:schemeClr>
              </a:buClr>
              <a:buSzPct val="70000"/>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3">
                  <a:lumMod val="75000"/>
                </a:schemeClr>
              </a:buClr>
              <a:buSzPct val="70000"/>
              <a:buFont typeface="Wingdings" panose="05000000000000000000" pitchFamily="2" charset="2"/>
              <a:buChar char="¤"/>
              <a:defRPr sz="1800" kern="1200">
                <a:solidFill>
                  <a:schemeClr val="tx1"/>
                </a:solidFill>
                <a:latin typeface="+mn-lt"/>
                <a:ea typeface="+mn-ea"/>
                <a:cs typeface="+mn-cs"/>
              </a:defRPr>
            </a:lvl9pPr>
          </a:lstStyle>
          <a:p>
            <a:pPr marL="0" indent="0">
              <a:buNone/>
            </a:pPr>
            <a:r>
              <a:rPr lang="en-US" sz="2000" dirty="0"/>
              <a:t>Note: Spatial Reference is WGS 1984, which uses angular units (degrees). 1/69 degree = 1 mile</a:t>
            </a:r>
          </a:p>
        </p:txBody>
      </p:sp>
      <p:pic>
        <p:nvPicPr>
          <p:cNvPr id="7" name="Picture 6">
            <a:extLst>
              <a:ext uri="{FF2B5EF4-FFF2-40B4-BE49-F238E27FC236}">
                <a16:creationId xmlns:a16="http://schemas.microsoft.com/office/drawing/2014/main" id="{56991F7E-AEE5-76BA-AD11-912B5CA6C2B9}"/>
              </a:ext>
            </a:extLst>
          </p:cNvPr>
          <p:cNvPicPr>
            <a:picLocks noChangeAspect="1"/>
          </p:cNvPicPr>
          <p:nvPr/>
        </p:nvPicPr>
        <p:blipFill>
          <a:blip r:embed="rId2"/>
          <a:stretch>
            <a:fillRect/>
          </a:stretch>
        </p:blipFill>
        <p:spPr>
          <a:xfrm>
            <a:off x="108765" y="3278561"/>
            <a:ext cx="5821645" cy="2066325"/>
          </a:xfrm>
          <a:prstGeom prst="rect">
            <a:avLst/>
          </a:prstGeom>
          <a:ln>
            <a:solidFill>
              <a:schemeClr val="tx1"/>
            </a:solidFill>
          </a:ln>
        </p:spPr>
      </p:pic>
      <p:pic>
        <p:nvPicPr>
          <p:cNvPr id="9" name="Picture 8">
            <a:extLst>
              <a:ext uri="{FF2B5EF4-FFF2-40B4-BE49-F238E27FC236}">
                <a16:creationId xmlns:a16="http://schemas.microsoft.com/office/drawing/2014/main" id="{DAC36C59-9025-7BEB-8405-D51E40ECE592}"/>
              </a:ext>
            </a:extLst>
          </p:cNvPr>
          <p:cNvPicPr>
            <a:picLocks noChangeAspect="1"/>
          </p:cNvPicPr>
          <p:nvPr/>
        </p:nvPicPr>
        <p:blipFill>
          <a:blip r:embed="rId3"/>
          <a:stretch>
            <a:fillRect/>
          </a:stretch>
        </p:blipFill>
        <p:spPr>
          <a:xfrm>
            <a:off x="7823546" y="2196099"/>
            <a:ext cx="4177016" cy="3815780"/>
          </a:xfrm>
          <a:prstGeom prst="rect">
            <a:avLst/>
          </a:prstGeom>
          <a:ln>
            <a:solidFill>
              <a:schemeClr val="tx1"/>
            </a:solidFill>
          </a:ln>
        </p:spPr>
      </p:pic>
    </p:spTree>
    <p:extLst>
      <p:ext uri="{BB962C8B-B14F-4D97-AF65-F5344CB8AC3E}">
        <p14:creationId xmlns:p14="http://schemas.microsoft.com/office/powerpoint/2010/main" val="2401634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C6DB1A-33D0-AA20-A230-3681E07B0345}"/>
              </a:ext>
            </a:extLst>
          </p:cNvPr>
          <p:cNvSpPr txBox="1"/>
          <p:nvPr/>
        </p:nvSpPr>
        <p:spPr>
          <a:xfrm>
            <a:off x="59278" y="1527027"/>
            <a:ext cx="6096000" cy="5478423"/>
          </a:xfrm>
          <a:prstGeom prst="rect">
            <a:avLst/>
          </a:prstGeom>
          <a:noFill/>
        </p:spPr>
        <p:txBody>
          <a:bodyPr wrap="square">
            <a:spAutoFit/>
          </a:bodyPr>
          <a:lstStyle/>
          <a:p>
            <a:r>
              <a:rPr lang="en-US" sz="1400" dirty="0">
                <a:solidFill>
                  <a:schemeClr val="bg1"/>
                </a:solidFill>
              </a:rPr>
              <a:t>SELECT </a:t>
            </a:r>
          </a:p>
          <a:p>
            <a:r>
              <a:rPr lang="en-US" sz="1400" dirty="0">
                <a:solidFill>
                  <a:schemeClr val="bg1"/>
                </a:solidFill>
              </a:rPr>
              <a:t>    h.NAME AS </a:t>
            </a:r>
            <a:r>
              <a:rPr lang="en-US" sz="1400" dirty="0" err="1">
                <a:solidFill>
                  <a:schemeClr val="bg1"/>
                </a:solidFill>
              </a:rPr>
              <a:t>hurricane_name</a:t>
            </a:r>
            <a:r>
              <a:rPr lang="en-US" sz="1400" dirty="0">
                <a:solidFill>
                  <a:schemeClr val="bg1"/>
                </a:solidFill>
              </a:rPr>
              <a:t>, </a:t>
            </a:r>
            <a:r>
              <a:rPr lang="en-US" sz="1400" dirty="0" err="1">
                <a:solidFill>
                  <a:schemeClr val="bg1"/>
                </a:solidFill>
              </a:rPr>
              <a:t>h.YEAR</a:t>
            </a:r>
            <a:r>
              <a:rPr lang="en-US" sz="1400" dirty="0">
                <a:solidFill>
                  <a:schemeClr val="bg1"/>
                </a:solidFill>
              </a:rPr>
              <a:t> as </a:t>
            </a:r>
            <a:r>
              <a:rPr lang="en-US" sz="1400" dirty="0" err="1">
                <a:solidFill>
                  <a:schemeClr val="bg1"/>
                </a:solidFill>
              </a:rPr>
              <a:t>hurricane_season</a:t>
            </a:r>
            <a:r>
              <a:rPr lang="en-US" sz="1400" dirty="0">
                <a:solidFill>
                  <a:schemeClr val="bg1"/>
                </a:solidFill>
              </a:rPr>
              <a:t>,</a:t>
            </a:r>
          </a:p>
          <a:p>
            <a:r>
              <a:rPr lang="en-US" sz="1400" dirty="0">
                <a:solidFill>
                  <a:schemeClr val="bg1"/>
                </a:solidFill>
              </a:rPr>
              <a:t>    COUNT(DISTINCT </a:t>
            </a:r>
            <a:r>
              <a:rPr lang="en-US" sz="1400" dirty="0" err="1">
                <a:solidFill>
                  <a:schemeClr val="bg1"/>
                </a:solidFill>
              </a:rPr>
              <a:t>pp.plant_code</a:t>
            </a:r>
            <a:r>
              <a:rPr lang="en-US" sz="1400" dirty="0">
                <a:solidFill>
                  <a:schemeClr val="bg1"/>
                </a:solidFill>
              </a:rPr>
              <a:t>) AS </a:t>
            </a:r>
            <a:r>
              <a:rPr lang="en-US" sz="1400" dirty="0" err="1">
                <a:solidFill>
                  <a:schemeClr val="bg1"/>
                </a:solidFill>
              </a:rPr>
              <a:t>power_plants_affected</a:t>
            </a:r>
            <a:r>
              <a:rPr lang="en-US" sz="1400" dirty="0">
                <a:solidFill>
                  <a:schemeClr val="bg1"/>
                </a:solidFill>
              </a:rPr>
              <a:t>,</a:t>
            </a:r>
          </a:p>
          <a:p>
            <a:r>
              <a:rPr lang="en-US" sz="1400" dirty="0">
                <a:solidFill>
                  <a:schemeClr val="bg1"/>
                </a:solidFill>
              </a:rPr>
              <a:t>    COUNT(DISTINCT </a:t>
            </a:r>
            <a:r>
              <a:rPr lang="en-US" sz="1400" dirty="0" err="1">
                <a:solidFill>
                  <a:schemeClr val="bg1"/>
                </a:solidFill>
              </a:rPr>
              <a:t>oilr.site_id</a:t>
            </a:r>
            <a:r>
              <a:rPr lang="en-US" sz="1400" dirty="0">
                <a:solidFill>
                  <a:schemeClr val="bg1"/>
                </a:solidFill>
              </a:rPr>
              <a:t>) AS </a:t>
            </a:r>
            <a:r>
              <a:rPr lang="en-US" sz="1400" dirty="0" err="1">
                <a:solidFill>
                  <a:schemeClr val="bg1"/>
                </a:solidFill>
              </a:rPr>
              <a:t>oil_refineries_affected</a:t>
            </a:r>
            <a:r>
              <a:rPr lang="en-US" sz="1400" dirty="0">
                <a:solidFill>
                  <a:schemeClr val="bg1"/>
                </a:solidFill>
              </a:rPr>
              <a:t>,</a:t>
            </a:r>
          </a:p>
          <a:p>
            <a:r>
              <a:rPr lang="en-US" sz="1400" dirty="0">
                <a:solidFill>
                  <a:schemeClr val="bg1"/>
                </a:solidFill>
              </a:rPr>
              <a:t>    COUNT(DISTINCT </a:t>
            </a:r>
            <a:r>
              <a:rPr lang="en-US" sz="1400" dirty="0" err="1">
                <a:solidFill>
                  <a:schemeClr val="bg1"/>
                </a:solidFill>
              </a:rPr>
              <a:t>ng.plant_name</a:t>
            </a:r>
            <a:r>
              <a:rPr lang="en-US" sz="1400" dirty="0">
                <a:solidFill>
                  <a:schemeClr val="bg1"/>
                </a:solidFill>
              </a:rPr>
              <a:t>) AS </a:t>
            </a:r>
            <a:r>
              <a:rPr lang="en-US" sz="1400" dirty="0" err="1">
                <a:solidFill>
                  <a:schemeClr val="bg1"/>
                </a:solidFill>
              </a:rPr>
              <a:t>gas_plants_affected</a:t>
            </a:r>
            <a:r>
              <a:rPr lang="en-US" sz="1400" dirty="0">
                <a:solidFill>
                  <a:schemeClr val="bg1"/>
                </a:solidFill>
              </a:rPr>
              <a:t>,</a:t>
            </a:r>
          </a:p>
          <a:p>
            <a:r>
              <a:rPr lang="en-US" sz="1400" dirty="0">
                <a:solidFill>
                  <a:schemeClr val="bg1"/>
                </a:solidFill>
              </a:rPr>
              <a:t>    COUNT(DISTINCT hos.name) AS </a:t>
            </a:r>
            <a:r>
              <a:rPr lang="en-US" sz="1400" dirty="0" err="1">
                <a:solidFill>
                  <a:schemeClr val="bg1"/>
                </a:solidFill>
              </a:rPr>
              <a:t>hospitals_affected</a:t>
            </a:r>
            <a:endParaRPr lang="en-US" sz="1400" dirty="0">
              <a:solidFill>
                <a:schemeClr val="bg1"/>
              </a:solidFill>
            </a:endParaRPr>
          </a:p>
          <a:p>
            <a:r>
              <a:rPr lang="en-US" sz="1400" dirty="0">
                <a:solidFill>
                  <a:schemeClr val="bg1"/>
                </a:solidFill>
              </a:rPr>
              <a:t>FROM </a:t>
            </a:r>
          </a:p>
          <a:p>
            <a:r>
              <a:rPr lang="en-US" sz="1400" dirty="0">
                <a:solidFill>
                  <a:schemeClr val="bg1"/>
                </a:solidFill>
              </a:rPr>
              <a:t>    hurmjrl020 AS h</a:t>
            </a:r>
          </a:p>
          <a:p>
            <a:r>
              <a:rPr lang="en-US" sz="1400" dirty="0">
                <a:solidFill>
                  <a:schemeClr val="bg1"/>
                </a:solidFill>
              </a:rPr>
              <a:t>JOIN </a:t>
            </a:r>
          </a:p>
          <a:p>
            <a:r>
              <a:rPr lang="en-US" sz="1400" dirty="0">
                <a:solidFill>
                  <a:schemeClr val="bg1"/>
                </a:solidFill>
              </a:rPr>
              <a:t>    </a:t>
            </a:r>
            <a:r>
              <a:rPr lang="en-US" sz="1400" dirty="0" err="1">
                <a:solidFill>
                  <a:schemeClr val="bg1"/>
                </a:solidFill>
              </a:rPr>
              <a:t>states_shapefile</a:t>
            </a:r>
            <a:r>
              <a:rPr lang="en-US" sz="1400" dirty="0">
                <a:solidFill>
                  <a:schemeClr val="bg1"/>
                </a:solidFill>
              </a:rPr>
              <a:t> AS s ON </a:t>
            </a:r>
            <a:r>
              <a:rPr lang="en-US" sz="1400" dirty="0" err="1">
                <a:solidFill>
                  <a:schemeClr val="bg1"/>
                </a:solidFill>
              </a:rPr>
              <a:t>ST_Intersects</a:t>
            </a:r>
            <a:r>
              <a:rPr lang="en-US" sz="1400" dirty="0">
                <a:solidFill>
                  <a:schemeClr val="bg1"/>
                </a:solidFill>
              </a:rPr>
              <a:t>(</a:t>
            </a:r>
            <a:r>
              <a:rPr lang="en-US" sz="1400" dirty="0" err="1">
                <a:solidFill>
                  <a:schemeClr val="bg1"/>
                </a:solidFill>
              </a:rPr>
              <a:t>h.geom</a:t>
            </a:r>
            <a:r>
              <a:rPr lang="en-US" sz="1400" dirty="0">
                <a:solidFill>
                  <a:schemeClr val="bg1"/>
                </a:solidFill>
              </a:rPr>
              <a:t>, </a:t>
            </a:r>
            <a:r>
              <a:rPr lang="en-US" sz="1400" dirty="0" err="1">
                <a:solidFill>
                  <a:schemeClr val="bg1"/>
                </a:solidFill>
              </a:rPr>
              <a:t>s.geom</a:t>
            </a:r>
            <a:r>
              <a:rPr lang="en-US" sz="1400" dirty="0">
                <a:solidFill>
                  <a:schemeClr val="bg1"/>
                </a:solidFill>
              </a:rPr>
              <a:t>)</a:t>
            </a:r>
          </a:p>
          <a:p>
            <a:r>
              <a:rPr lang="en-US" sz="1400" dirty="0">
                <a:solidFill>
                  <a:schemeClr val="bg1"/>
                </a:solidFill>
              </a:rPr>
              <a:t>LEFT JOIN </a:t>
            </a:r>
          </a:p>
          <a:p>
            <a:r>
              <a:rPr lang="en-US" sz="1400" dirty="0">
                <a:solidFill>
                  <a:schemeClr val="bg1"/>
                </a:solidFill>
              </a:rPr>
              <a:t>    </a:t>
            </a:r>
            <a:r>
              <a:rPr lang="en-US" sz="1400" dirty="0" err="1">
                <a:solidFill>
                  <a:schemeClr val="bg1"/>
                </a:solidFill>
              </a:rPr>
              <a:t>powerplants_us_eia</a:t>
            </a:r>
            <a:r>
              <a:rPr lang="en-US" sz="1400" dirty="0">
                <a:solidFill>
                  <a:schemeClr val="bg1"/>
                </a:solidFill>
              </a:rPr>
              <a:t> AS pp ON </a:t>
            </a:r>
            <a:r>
              <a:rPr lang="en-US" sz="1400" dirty="0" err="1">
                <a:solidFill>
                  <a:schemeClr val="bg1"/>
                </a:solidFill>
              </a:rPr>
              <a:t>ST_DWithin</a:t>
            </a:r>
            <a:r>
              <a:rPr lang="en-US" sz="1400" dirty="0">
                <a:solidFill>
                  <a:schemeClr val="bg1"/>
                </a:solidFill>
              </a:rPr>
              <a:t>(</a:t>
            </a:r>
            <a:r>
              <a:rPr lang="en-US" sz="1400" dirty="0" err="1">
                <a:solidFill>
                  <a:schemeClr val="bg1"/>
                </a:solidFill>
              </a:rPr>
              <a:t>pp.geom</a:t>
            </a:r>
            <a:r>
              <a:rPr lang="en-US" sz="1400" dirty="0">
                <a:solidFill>
                  <a:schemeClr val="bg1"/>
                </a:solidFill>
              </a:rPr>
              <a:t>, </a:t>
            </a:r>
            <a:r>
              <a:rPr lang="en-US" sz="1400" dirty="0" err="1">
                <a:solidFill>
                  <a:schemeClr val="bg1"/>
                </a:solidFill>
              </a:rPr>
              <a:t>h.geom</a:t>
            </a:r>
            <a:r>
              <a:rPr lang="en-US" sz="1400" dirty="0">
                <a:solidFill>
                  <a:schemeClr val="bg1"/>
                </a:solidFill>
              </a:rPr>
              <a:t>, 0.475)</a:t>
            </a:r>
          </a:p>
          <a:p>
            <a:r>
              <a:rPr lang="en-US" sz="1400" dirty="0">
                <a:solidFill>
                  <a:schemeClr val="bg1"/>
                </a:solidFill>
              </a:rPr>
              <a:t>LEFT JOIN </a:t>
            </a:r>
          </a:p>
          <a:p>
            <a:r>
              <a:rPr lang="en-US" sz="1400" dirty="0">
                <a:solidFill>
                  <a:schemeClr val="bg1"/>
                </a:solidFill>
              </a:rPr>
              <a:t>    </a:t>
            </a:r>
            <a:r>
              <a:rPr lang="en-US" sz="1400" dirty="0" err="1">
                <a:solidFill>
                  <a:schemeClr val="bg1"/>
                </a:solidFill>
              </a:rPr>
              <a:t>petroleum_refinery</a:t>
            </a:r>
            <a:r>
              <a:rPr lang="en-US" sz="1400" dirty="0">
                <a:solidFill>
                  <a:schemeClr val="bg1"/>
                </a:solidFill>
              </a:rPr>
              <a:t> AS </a:t>
            </a:r>
            <a:r>
              <a:rPr lang="en-US" sz="1400" dirty="0" err="1">
                <a:solidFill>
                  <a:schemeClr val="bg1"/>
                </a:solidFill>
              </a:rPr>
              <a:t>oilr</a:t>
            </a:r>
            <a:r>
              <a:rPr lang="en-US" sz="1400" dirty="0">
                <a:solidFill>
                  <a:schemeClr val="bg1"/>
                </a:solidFill>
              </a:rPr>
              <a:t> ON </a:t>
            </a:r>
            <a:r>
              <a:rPr lang="en-US" sz="1400" dirty="0" err="1">
                <a:solidFill>
                  <a:schemeClr val="bg1"/>
                </a:solidFill>
              </a:rPr>
              <a:t>ST_DWithin</a:t>
            </a:r>
            <a:r>
              <a:rPr lang="en-US" sz="1400" dirty="0">
                <a:solidFill>
                  <a:schemeClr val="bg1"/>
                </a:solidFill>
              </a:rPr>
              <a:t>(</a:t>
            </a:r>
            <a:r>
              <a:rPr lang="en-US" sz="1400" dirty="0" err="1">
                <a:solidFill>
                  <a:schemeClr val="bg1"/>
                </a:solidFill>
              </a:rPr>
              <a:t>oilr.geom</a:t>
            </a:r>
            <a:r>
              <a:rPr lang="en-US" sz="1400" dirty="0">
                <a:solidFill>
                  <a:schemeClr val="bg1"/>
                </a:solidFill>
              </a:rPr>
              <a:t>, </a:t>
            </a:r>
            <a:r>
              <a:rPr lang="en-US" sz="1400" dirty="0" err="1">
                <a:solidFill>
                  <a:schemeClr val="bg1"/>
                </a:solidFill>
              </a:rPr>
              <a:t>h.geom</a:t>
            </a:r>
            <a:r>
              <a:rPr lang="en-US" sz="1400" dirty="0">
                <a:solidFill>
                  <a:schemeClr val="bg1"/>
                </a:solidFill>
              </a:rPr>
              <a:t>, 0.475)</a:t>
            </a:r>
          </a:p>
          <a:p>
            <a:r>
              <a:rPr lang="en-US" sz="1400" dirty="0">
                <a:solidFill>
                  <a:schemeClr val="bg1"/>
                </a:solidFill>
              </a:rPr>
              <a:t>LEFT JOIN </a:t>
            </a:r>
          </a:p>
          <a:p>
            <a:r>
              <a:rPr lang="en-US" sz="1400" dirty="0">
                <a:solidFill>
                  <a:schemeClr val="bg1"/>
                </a:solidFill>
              </a:rPr>
              <a:t>    naturalgas_processingplants_us_2012 AS ng ON </a:t>
            </a:r>
            <a:r>
              <a:rPr lang="en-US" sz="1400" dirty="0" err="1">
                <a:solidFill>
                  <a:schemeClr val="bg1"/>
                </a:solidFill>
              </a:rPr>
              <a:t>ST_DWithin</a:t>
            </a:r>
            <a:r>
              <a:rPr lang="en-US" sz="1400" dirty="0">
                <a:solidFill>
                  <a:schemeClr val="bg1"/>
                </a:solidFill>
              </a:rPr>
              <a:t>(</a:t>
            </a:r>
            <a:r>
              <a:rPr lang="en-US" sz="1400" dirty="0" err="1">
                <a:solidFill>
                  <a:schemeClr val="bg1"/>
                </a:solidFill>
              </a:rPr>
              <a:t>ng.geom</a:t>
            </a:r>
            <a:r>
              <a:rPr lang="en-US" sz="1400" dirty="0">
                <a:solidFill>
                  <a:schemeClr val="bg1"/>
                </a:solidFill>
              </a:rPr>
              <a:t>, </a:t>
            </a:r>
            <a:r>
              <a:rPr lang="en-US" sz="1400" dirty="0" err="1">
                <a:solidFill>
                  <a:schemeClr val="bg1"/>
                </a:solidFill>
              </a:rPr>
              <a:t>h.geom</a:t>
            </a:r>
            <a:r>
              <a:rPr lang="en-US" sz="1400" dirty="0">
                <a:solidFill>
                  <a:schemeClr val="bg1"/>
                </a:solidFill>
              </a:rPr>
              <a:t>, 0.500)</a:t>
            </a:r>
          </a:p>
          <a:p>
            <a:r>
              <a:rPr lang="en-US" sz="1400" dirty="0">
                <a:solidFill>
                  <a:schemeClr val="bg1"/>
                </a:solidFill>
              </a:rPr>
              <a:t>LEFT JOIN </a:t>
            </a:r>
          </a:p>
          <a:p>
            <a:r>
              <a:rPr lang="en-US" sz="1400" dirty="0">
                <a:solidFill>
                  <a:schemeClr val="bg1"/>
                </a:solidFill>
              </a:rPr>
              <a:t>    hospitals AS hos ON </a:t>
            </a:r>
            <a:r>
              <a:rPr lang="en-US" sz="1400" dirty="0" err="1">
                <a:solidFill>
                  <a:schemeClr val="bg1"/>
                </a:solidFill>
              </a:rPr>
              <a:t>ST_DWithin</a:t>
            </a:r>
            <a:r>
              <a:rPr lang="en-US" sz="1400" dirty="0">
                <a:solidFill>
                  <a:schemeClr val="bg1"/>
                </a:solidFill>
              </a:rPr>
              <a:t>(</a:t>
            </a:r>
            <a:r>
              <a:rPr lang="en-US" sz="1400" dirty="0" err="1">
                <a:solidFill>
                  <a:schemeClr val="bg1"/>
                </a:solidFill>
              </a:rPr>
              <a:t>hos.geom</a:t>
            </a:r>
            <a:r>
              <a:rPr lang="en-US" sz="1400" dirty="0">
                <a:solidFill>
                  <a:schemeClr val="bg1"/>
                </a:solidFill>
              </a:rPr>
              <a:t>, </a:t>
            </a:r>
            <a:r>
              <a:rPr lang="en-US" sz="1400" dirty="0" err="1">
                <a:solidFill>
                  <a:schemeClr val="bg1"/>
                </a:solidFill>
              </a:rPr>
              <a:t>h.geom</a:t>
            </a:r>
            <a:r>
              <a:rPr lang="en-US" sz="1400" dirty="0">
                <a:solidFill>
                  <a:schemeClr val="bg1"/>
                </a:solidFill>
              </a:rPr>
              <a:t>, 0.326)</a:t>
            </a:r>
          </a:p>
          <a:p>
            <a:r>
              <a:rPr lang="en-US" sz="1400" dirty="0">
                <a:solidFill>
                  <a:schemeClr val="bg1"/>
                </a:solidFill>
              </a:rPr>
              <a:t>WHERE </a:t>
            </a:r>
          </a:p>
          <a:p>
            <a:r>
              <a:rPr lang="en-US" sz="1400" dirty="0">
                <a:solidFill>
                  <a:schemeClr val="bg1"/>
                </a:solidFill>
              </a:rPr>
              <a:t>    </a:t>
            </a:r>
            <a:r>
              <a:rPr lang="en-US" sz="1400" dirty="0" err="1">
                <a:solidFill>
                  <a:schemeClr val="bg1"/>
                </a:solidFill>
              </a:rPr>
              <a:t>s.state_name</a:t>
            </a:r>
            <a:r>
              <a:rPr lang="en-US" sz="1400" dirty="0">
                <a:solidFill>
                  <a:schemeClr val="bg1"/>
                </a:solidFill>
              </a:rPr>
              <a:t> IN ('TEXAS', 'ALABAMA', 'LOUISIANA', 'MISSISSIPPI', 'FLORDIA')</a:t>
            </a:r>
          </a:p>
          <a:p>
            <a:r>
              <a:rPr lang="en-US" sz="1400" dirty="0">
                <a:solidFill>
                  <a:schemeClr val="bg1"/>
                </a:solidFill>
              </a:rPr>
              <a:t>GROUP BY </a:t>
            </a:r>
          </a:p>
          <a:p>
            <a:r>
              <a:rPr lang="en-US" sz="1400" dirty="0">
                <a:solidFill>
                  <a:schemeClr val="bg1"/>
                </a:solidFill>
              </a:rPr>
              <a:t>    h.NAME, </a:t>
            </a:r>
            <a:r>
              <a:rPr lang="en-US" sz="1400" dirty="0" err="1">
                <a:solidFill>
                  <a:schemeClr val="bg1"/>
                </a:solidFill>
              </a:rPr>
              <a:t>h.YEAR</a:t>
            </a:r>
            <a:r>
              <a:rPr lang="en-US" sz="1400" dirty="0">
                <a:solidFill>
                  <a:schemeClr val="bg1"/>
                </a:solidFill>
              </a:rPr>
              <a:t>;</a:t>
            </a:r>
          </a:p>
        </p:txBody>
      </p:sp>
      <p:sp>
        <p:nvSpPr>
          <p:cNvPr id="2" name="Title 1"/>
          <p:cNvSpPr>
            <a:spLocks noGrp="1"/>
          </p:cNvSpPr>
          <p:nvPr>
            <p:ph type="title"/>
          </p:nvPr>
        </p:nvSpPr>
        <p:spPr>
          <a:xfrm>
            <a:off x="-1" y="223236"/>
            <a:ext cx="12123683" cy="1325563"/>
          </a:xfrm>
        </p:spPr>
        <p:txBody>
          <a:bodyPr>
            <a:noAutofit/>
          </a:bodyPr>
          <a:lstStyle/>
          <a:p>
            <a:r>
              <a:rPr lang="en-US" sz="3600" dirty="0"/>
              <a:t>For all Gulf Coast-landfalling hurricanes, how many locations of different infrastructure types were affected?</a:t>
            </a:r>
          </a:p>
        </p:txBody>
      </p:sp>
      <p:sp>
        <p:nvSpPr>
          <p:cNvPr id="5" name="Title 1">
            <a:extLst>
              <a:ext uri="{FF2B5EF4-FFF2-40B4-BE49-F238E27FC236}">
                <a16:creationId xmlns:a16="http://schemas.microsoft.com/office/drawing/2014/main" id="{DA0575AE-8F07-06DE-1E17-A319D78EB210}"/>
              </a:ext>
            </a:extLst>
          </p:cNvPr>
          <p:cNvSpPr txBox="1">
            <a:spLocks/>
          </p:cNvSpPr>
          <p:nvPr/>
        </p:nvSpPr>
        <p:spPr>
          <a:xfrm>
            <a:off x="-2" y="1536649"/>
            <a:ext cx="12123683"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a:lstStyle>
          <a:p>
            <a:r>
              <a:rPr lang="en-US" sz="2800" dirty="0">
                <a:ln w="22225">
                  <a:solidFill>
                    <a:srgbClr val="FF0000"/>
                  </a:solidFill>
                  <a:prstDash val="solid"/>
                </a:ln>
                <a:solidFill>
                  <a:srgbClr val="FF0000"/>
                </a:solidFill>
              </a:rPr>
              <a:t>Query:</a:t>
            </a:r>
          </a:p>
        </p:txBody>
      </p:sp>
      <p:sp>
        <p:nvSpPr>
          <p:cNvPr id="6" name="Title 1">
            <a:extLst>
              <a:ext uri="{FF2B5EF4-FFF2-40B4-BE49-F238E27FC236}">
                <a16:creationId xmlns:a16="http://schemas.microsoft.com/office/drawing/2014/main" id="{B8808768-7198-A5FA-CB13-481A31809E04}"/>
              </a:ext>
            </a:extLst>
          </p:cNvPr>
          <p:cNvSpPr txBox="1">
            <a:spLocks/>
          </p:cNvSpPr>
          <p:nvPr/>
        </p:nvSpPr>
        <p:spPr>
          <a:xfrm>
            <a:off x="6197205" y="1527027"/>
            <a:ext cx="6705328"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cap="none" spc="0">
                <a:ln w="22225">
                  <a:solidFill>
                    <a:schemeClr val="tx2"/>
                  </a:solidFill>
                  <a:prstDash val="solid"/>
                </a:ln>
                <a:solidFill>
                  <a:schemeClr val="tx2">
                    <a:lumMod val="60000"/>
                    <a:lumOff val="40000"/>
                  </a:schemeClr>
                </a:solidFill>
                <a:effectLst/>
                <a:latin typeface="+mj-lt"/>
                <a:ea typeface="+mj-ea"/>
                <a:cs typeface="+mj-cs"/>
              </a:defRPr>
            </a:lvl1pPr>
          </a:lstStyle>
          <a:p>
            <a:r>
              <a:rPr lang="en-US" sz="2800" dirty="0">
                <a:ln w="22225">
                  <a:solidFill>
                    <a:srgbClr val="00B050"/>
                  </a:solidFill>
                  <a:prstDash val="solid"/>
                </a:ln>
                <a:solidFill>
                  <a:srgbClr val="92D050"/>
                </a:solidFill>
              </a:rPr>
              <a:t>Result:</a:t>
            </a:r>
            <a:endParaRPr lang="en-US" sz="2800" dirty="0">
              <a:solidFill>
                <a:srgbClr val="FF9966"/>
              </a:solidFill>
            </a:endParaRPr>
          </a:p>
        </p:txBody>
      </p:sp>
      <p:pic>
        <p:nvPicPr>
          <p:cNvPr id="4" name="Picture 3">
            <a:extLst>
              <a:ext uri="{FF2B5EF4-FFF2-40B4-BE49-F238E27FC236}">
                <a16:creationId xmlns:a16="http://schemas.microsoft.com/office/drawing/2014/main" id="{BAC6C101-5E58-1A47-D067-7C3154CAB5D2}"/>
              </a:ext>
            </a:extLst>
          </p:cNvPr>
          <p:cNvPicPr>
            <a:picLocks noChangeAspect="1"/>
          </p:cNvPicPr>
          <p:nvPr/>
        </p:nvPicPr>
        <p:blipFill>
          <a:blip r:embed="rId2"/>
          <a:stretch>
            <a:fillRect/>
          </a:stretch>
        </p:blipFill>
        <p:spPr>
          <a:xfrm>
            <a:off x="106810" y="2653570"/>
            <a:ext cx="5989190" cy="3837272"/>
          </a:xfrm>
          <a:prstGeom prst="rect">
            <a:avLst/>
          </a:prstGeom>
          <a:ln w="3175">
            <a:solidFill>
              <a:schemeClr val="tx1"/>
            </a:solidFill>
          </a:ln>
        </p:spPr>
      </p:pic>
      <p:pic>
        <p:nvPicPr>
          <p:cNvPr id="8" name="Picture 7">
            <a:extLst>
              <a:ext uri="{FF2B5EF4-FFF2-40B4-BE49-F238E27FC236}">
                <a16:creationId xmlns:a16="http://schemas.microsoft.com/office/drawing/2014/main" id="{378E0EC6-D409-8826-12E1-8FFE5C13DDC4}"/>
              </a:ext>
            </a:extLst>
          </p:cNvPr>
          <p:cNvPicPr>
            <a:picLocks noChangeAspect="1"/>
          </p:cNvPicPr>
          <p:nvPr/>
        </p:nvPicPr>
        <p:blipFill>
          <a:blip r:embed="rId3"/>
          <a:stretch>
            <a:fillRect/>
          </a:stretch>
        </p:blipFill>
        <p:spPr>
          <a:xfrm>
            <a:off x="6234174" y="2653570"/>
            <a:ext cx="5810611" cy="3837272"/>
          </a:xfrm>
          <a:prstGeom prst="rect">
            <a:avLst/>
          </a:prstGeom>
          <a:ln>
            <a:solidFill>
              <a:schemeClr val="tx1"/>
            </a:solidFill>
          </a:ln>
        </p:spPr>
      </p:pic>
    </p:spTree>
    <p:extLst>
      <p:ext uri="{BB962C8B-B14F-4D97-AF65-F5344CB8AC3E}">
        <p14:creationId xmlns:p14="http://schemas.microsoft.com/office/powerpoint/2010/main" val="3924637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atermark Design 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Watermark design slides.potx" id="{155DE50B-7050-4C94-A1E2-D1CB6BE7200C}" vid="{CB226315-F714-4862-AA2D-99A0B670FE32}"/>
    </a:ext>
  </a:extLst>
</a:theme>
</file>

<file path=ppt/theme/theme2.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Watermark design slides</Template>
  <TotalTime>142</TotalTime>
  <Words>1394</Words>
  <Application>Microsoft Office PowerPoint</Application>
  <PresentationFormat>Widescreen</PresentationFormat>
  <Paragraphs>170</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 Narrow</vt:lpstr>
      <vt:lpstr>Arial</vt:lpstr>
      <vt:lpstr>Century Gothic</vt:lpstr>
      <vt:lpstr>Times New Roman</vt:lpstr>
      <vt:lpstr>Wingdings</vt:lpstr>
      <vt:lpstr>Watermark Design Template</vt:lpstr>
      <vt:lpstr>Final Presentation: Hurricanes and Their Impact on the Gulf Coast</vt:lpstr>
      <vt:lpstr>Recap of Objectives</vt:lpstr>
      <vt:lpstr>User Requirements + End Goal</vt:lpstr>
      <vt:lpstr>Implementing the Database</vt:lpstr>
      <vt:lpstr>The Geodatabase (Design)</vt:lpstr>
      <vt:lpstr>Applications of the Database (Let’s do some analysis with queries and ArcGIS Pro!)</vt:lpstr>
      <vt:lpstr>Which hurricanes made landfall over Florida in 2004? What was the maximum wind speed for these storms as they passed over?</vt:lpstr>
      <vt:lpstr>Which hurricanes (all time) have made landfall over Texas? How many cities were affected? What is the combined population of these cities?</vt:lpstr>
      <vt:lpstr>For all Gulf Coast-landfalling hurricanes, how many locations of different infrastructure types were affected?</vt:lpstr>
      <vt:lpstr>If we consider all hurricanes and their impacted areas in the region, what is the overall, combined impact area during the entire the time period?</vt:lpstr>
      <vt:lpstr>How can we visualize the concentration of hurricane landfalls in the region?</vt:lpstr>
      <vt:lpstr>Challenges</vt:lpstr>
      <vt:lpstr>Challenges (Continued)</vt:lpstr>
      <vt:lpstr>Conclusion</vt:lpstr>
      <vt:lpstr>Image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Hurricanes and Their Impact on the Gulf Coast</dc:title>
  <dc:creator>I Q</dc:creator>
  <cp:lastModifiedBy>I Q</cp:lastModifiedBy>
  <cp:revision>12</cp:revision>
  <dcterms:created xsi:type="dcterms:W3CDTF">2023-11-15T08:23:38Z</dcterms:created>
  <dcterms:modified xsi:type="dcterms:W3CDTF">2023-11-15T10:46:11Z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74068000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